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9"/>
  </p:notesMasterIdLst>
  <p:sldIdLst>
    <p:sldId id="256" r:id="rId2"/>
    <p:sldId id="257" r:id="rId3"/>
    <p:sldId id="258" r:id="rId4"/>
    <p:sldId id="262" r:id="rId5"/>
    <p:sldId id="263"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FFD579"/>
    <a:srgbClr val="941100"/>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7"/>
    <p:restoredTop sz="94690"/>
  </p:normalViewPr>
  <p:slideViewPr>
    <p:cSldViewPr snapToGrid="0" snapToObjects="1">
      <p:cViewPr varScale="1">
        <p:scale>
          <a:sx n="70" d="100"/>
          <a:sy n="70" d="100"/>
        </p:scale>
        <p:origin x="184"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8053D-6315-8D46-BAF1-E21D0C7906D3}" type="datetimeFigureOut">
              <a:rPr lang="en-US" smtClean="0"/>
              <a:t>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CC19B-2194-7048-AAC3-AFCFABE1C1E6}" type="slidenum">
              <a:rPr lang="en-US" smtClean="0"/>
              <a:t>‹#›</a:t>
            </a:fld>
            <a:endParaRPr lang="en-US"/>
          </a:p>
        </p:txBody>
      </p:sp>
    </p:spTree>
    <p:extLst>
      <p:ext uri="{BB962C8B-B14F-4D97-AF65-F5344CB8AC3E}">
        <p14:creationId xmlns:p14="http://schemas.microsoft.com/office/powerpoint/2010/main" val="321417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CC19B-2194-7048-AAC3-AFCFABE1C1E6}" type="slidenum">
              <a:rPr lang="en-US" smtClean="0"/>
              <a:t>2</a:t>
            </a:fld>
            <a:endParaRPr lang="en-US"/>
          </a:p>
        </p:txBody>
      </p:sp>
    </p:spTree>
    <p:extLst>
      <p:ext uri="{BB962C8B-B14F-4D97-AF65-F5344CB8AC3E}">
        <p14:creationId xmlns:p14="http://schemas.microsoft.com/office/powerpoint/2010/main" val="294489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1/29/21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980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1/29/21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696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1/29/21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8580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1/29/21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26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1/29/21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275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1/29/21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5875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1/29/21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095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1/29/21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554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1/29/21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455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1/29/21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0974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1/29/21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896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1/29/21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5940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mailto:ellen.blackwood@primary-forest-school.co.uk"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Child stacking rocks on a beach">
            <a:extLst>
              <a:ext uri="{FF2B5EF4-FFF2-40B4-BE49-F238E27FC236}">
                <a16:creationId xmlns:a16="http://schemas.microsoft.com/office/drawing/2014/main" id="{F38271B1-5B42-4047-B6D9-1FE7A0B2907B}"/>
              </a:ext>
            </a:extLst>
          </p:cNvPr>
          <p:cNvPicPr>
            <a:picLocks noChangeAspect="1"/>
          </p:cNvPicPr>
          <p:nvPr/>
        </p:nvPicPr>
        <p:blipFill rotWithShape="1">
          <a:blip r:embed="rId2"/>
          <a:srcRect r="4000"/>
          <a:stretch/>
        </p:blipFill>
        <p:spPr>
          <a:xfrm>
            <a:off x="-3047" y="10"/>
            <a:ext cx="12191999" cy="68579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25000">
                <a:srgbClr val="000000">
                  <a:alpha val="15000"/>
                </a:srgbClr>
              </a:gs>
              <a:gs pos="75000">
                <a:srgbClr val="000000">
                  <a:alpha val="15000"/>
                </a:srgbClr>
              </a:gs>
              <a:gs pos="50000">
                <a:schemeClr val="tx1">
                  <a:alpha val="3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15DAD-5172-6841-BEB1-297C863BEDE7}"/>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en-US" sz="3600" dirty="0">
                <a:solidFill>
                  <a:schemeClr val="bg1"/>
                </a:solidFill>
              </a:rPr>
              <a:t>Primary Forest School</a:t>
            </a:r>
          </a:p>
        </p:txBody>
      </p:sp>
      <p:sp>
        <p:nvSpPr>
          <p:cNvPr id="3" name="Subtitle 2">
            <a:extLst>
              <a:ext uri="{FF2B5EF4-FFF2-40B4-BE49-F238E27FC236}">
                <a16:creationId xmlns:a16="http://schemas.microsoft.com/office/drawing/2014/main" id="{6C61C4E9-E3AC-FB45-BA92-99287340A7B8}"/>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Online Learning – Mindfulness &amp; Wellbeing KS1</a:t>
            </a:r>
          </a:p>
        </p:txBody>
      </p:sp>
      <p:cxnSp>
        <p:nvCxnSpPr>
          <p:cNvPr id="20" name="Straight Connector 19">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descr="Logo, company name&#10;&#10;Description automatically generated">
            <a:extLst>
              <a:ext uri="{FF2B5EF4-FFF2-40B4-BE49-F238E27FC236}">
                <a16:creationId xmlns:a16="http://schemas.microsoft.com/office/drawing/2014/main" id="{2F777B2C-DA71-8144-A9D9-5EC37E77FC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345723" y="0"/>
            <a:ext cx="1846275" cy="1120348"/>
          </a:xfrm>
          <a:prstGeom prst="rect">
            <a:avLst/>
          </a:prstGeom>
        </p:spPr>
      </p:pic>
    </p:spTree>
    <p:extLst>
      <p:ext uri="{BB962C8B-B14F-4D97-AF65-F5344CB8AC3E}">
        <p14:creationId xmlns:p14="http://schemas.microsoft.com/office/powerpoint/2010/main" val="399892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E23288-A4E5-554B-8491-83700366126A}"/>
              </a:ext>
            </a:extLst>
          </p:cNvPr>
          <p:cNvSpPr>
            <a:spLocks noGrp="1"/>
          </p:cNvSpPr>
          <p:nvPr>
            <p:ph type="title"/>
          </p:nvPr>
        </p:nvSpPr>
        <p:spPr>
          <a:xfrm>
            <a:off x="1066800" y="5208104"/>
            <a:ext cx="10058400" cy="1073547"/>
          </a:xfrm>
        </p:spPr>
        <p:txBody>
          <a:bodyPr anchor="ctr">
            <a:noAutofit/>
          </a:bodyPr>
          <a:lstStyle/>
          <a:p>
            <a:pPr algn="ctr"/>
            <a:r>
              <a:rPr lang="en-US" sz="4000" dirty="0">
                <a:solidFill>
                  <a:srgbClr val="FFFFFF"/>
                </a:solidFill>
              </a:rPr>
              <a:t>The important bit for parents and teachers… but you can have a sneak peek at the activities too!</a:t>
            </a:r>
          </a:p>
        </p:txBody>
      </p:sp>
      <p:graphicFrame>
        <p:nvGraphicFramePr>
          <p:cNvPr id="4" name="Table 4">
            <a:extLst>
              <a:ext uri="{FF2B5EF4-FFF2-40B4-BE49-F238E27FC236}">
                <a16:creationId xmlns:a16="http://schemas.microsoft.com/office/drawing/2014/main" id="{75C5FE9B-DBB6-3E4B-BC76-1E07B895757A}"/>
              </a:ext>
            </a:extLst>
          </p:cNvPr>
          <p:cNvGraphicFramePr>
            <a:graphicFrameLocks noGrp="1"/>
          </p:cNvGraphicFramePr>
          <p:nvPr>
            <p:ph idx="1"/>
            <p:extLst>
              <p:ext uri="{D42A27DB-BD31-4B8C-83A1-F6EECF244321}">
                <p14:modId xmlns:p14="http://schemas.microsoft.com/office/powerpoint/2010/main" val="1280178980"/>
              </p:ext>
            </p:extLst>
          </p:nvPr>
        </p:nvGraphicFramePr>
        <p:xfrm>
          <a:off x="643943" y="270455"/>
          <a:ext cx="10792496" cy="4621151"/>
        </p:xfrm>
        <a:graphic>
          <a:graphicData uri="http://schemas.openxmlformats.org/drawingml/2006/table">
            <a:tbl>
              <a:tblPr firstRow="1" bandRow="1">
                <a:tableStyleId>{5C22544A-7EE6-4342-B048-85BDC9FD1C3A}</a:tableStyleId>
              </a:tblPr>
              <a:tblGrid>
                <a:gridCol w="2698124">
                  <a:extLst>
                    <a:ext uri="{9D8B030D-6E8A-4147-A177-3AD203B41FA5}">
                      <a16:colId xmlns:a16="http://schemas.microsoft.com/office/drawing/2014/main" val="3207827862"/>
                    </a:ext>
                  </a:extLst>
                </a:gridCol>
                <a:gridCol w="2698124">
                  <a:extLst>
                    <a:ext uri="{9D8B030D-6E8A-4147-A177-3AD203B41FA5}">
                      <a16:colId xmlns:a16="http://schemas.microsoft.com/office/drawing/2014/main" val="938983320"/>
                    </a:ext>
                  </a:extLst>
                </a:gridCol>
                <a:gridCol w="2698124">
                  <a:extLst>
                    <a:ext uri="{9D8B030D-6E8A-4147-A177-3AD203B41FA5}">
                      <a16:colId xmlns:a16="http://schemas.microsoft.com/office/drawing/2014/main" val="2315039592"/>
                    </a:ext>
                  </a:extLst>
                </a:gridCol>
                <a:gridCol w="2698124">
                  <a:extLst>
                    <a:ext uri="{9D8B030D-6E8A-4147-A177-3AD203B41FA5}">
                      <a16:colId xmlns:a16="http://schemas.microsoft.com/office/drawing/2014/main" val="594867396"/>
                    </a:ext>
                  </a:extLst>
                </a:gridCol>
              </a:tblGrid>
              <a:tr h="415979">
                <a:tc>
                  <a:txBody>
                    <a:bodyPr/>
                    <a:lstStyle/>
                    <a:p>
                      <a:pPr algn="ctr"/>
                      <a:r>
                        <a:rPr lang="en-US" dirty="0"/>
                        <a:t>Activity</a:t>
                      </a:r>
                    </a:p>
                  </a:txBody>
                  <a:tcPr/>
                </a:tc>
                <a:tc>
                  <a:txBody>
                    <a:bodyPr/>
                    <a:lstStyle/>
                    <a:p>
                      <a:pPr algn="ctr"/>
                      <a:r>
                        <a:rPr lang="en-US" dirty="0"/>
                        <a:t>Resources Required</a:t>
                      </a:r>
                    </a:p>
                  </a:txBody>
                  <a:tcPr/>
                </a:tc>
                <a:tc>
                  <a:txBody>
                    <a:bodyPr/>
                    <a:lstStyle/>
                    <a:p>
                      <a:pPr algn="ctr"/>
                      <a:r>
                        <a:rPr lang="en-US" dirty="0"/>
                        <a:t>Potential Risks</a:t>
                      </a:r>
                    </a:p>
                  </a:txBody>
                  <a:tcPr/>
                </a:tc>
                <a:tc>
                  <a:txBody>
                    <a:bodyPr/>
                    <a:lstStyle/>
                    <a:p>
                      <a:pPr algn="ctr"/>
                      <a:r>
                        <a:rPr lang="en-US" dirty="0"/>
                        <a:t>Impact</a:t>
                      </a:r>
                    </a:p>
                  </a:txBody>
                  <a:tcPr/>
                </a:tc>
                <a:extLst>
                  <a:ext uri="{0D108BD9-81ED-4DB2-BD59-A6C34878D82A}">
                    <a16:rowId xmlns:a16="http://schemas.microsoft.com/office/drawing/2014/main" val="1757695079"/>
                  </a:ext>
                </a:extLst>
              </a:tr>
              <a:tr h="1035786">
                <a:tc>
                  <a:txBody>
                    <a:bodyPr/>
                    <a:lstStyle/>
                    <a:p>
                      <a:r>
                        <a:rPr lang="en-US" dirty="0"/>
                        <a:t>Skill – Nature Threading</a:t>
                      </a:r>
                    </a:p>
                  </a:txBody>
                  <a:tcPr/>
                </a:tc>
                <a:tc>
                  <a:txBody>
                    <a:bodyPr/>
                    <a:lstStyle/>
                    <a:p>
                      <a:r>
                        <a:rPr lang="en-US" sz="1600" dirty="0"/>
                        <a:t>Nature materials to thread, pine needle or thin sharp stick, thread or wool, scissors.</a:t>
                      </a:r>
                    </a:p>
                  </a:txBody>
                  <a:tcPr/>
                </a:tc>
                <a:tc>
                  <a:txBody>
                    <a:bodyPr/>
                    <a:lstStyle/>
                    <a:p>
                      <a:r>
                        <a:rPr lang="en-US" sz="1600" dirty="0"/>
                        <a:t>Contact with harmful plants, use of sharp needle, </a:t>
                      </a:r>
                    </a:p>
                  </a:txBody>
                  <a:tcPr/>
                </a:tc>
                <a:tc>
                  <a:txBody>
                    <a:bodyPr/>
                    <a:lstStyle/>
                    <a:p>
                      <a:r>
                        <a:rPr lang="en-US" sz="1600" dirty="0"/>
                        <a:t>Children to use fine motor skills and dexterity to thread nature.</a:t>
                      </a:r>
                    </a:p>
                  </a:txBody>
                  <a:tcPr/>
                </a:tc>
                <a:extLst>
                  <a:ext uri="{0D108BD9-81ED-4DB2-BD59-A6C34878D82A}">
                    <a16:rowId xmlns:a16="http://schemas.microsoft.com/office/drawing/2014/main" val="1625638453"/>
                  </a:ext>
                </a:extLst>
              </a:tr>
              <a:tr h="1035786">
                <a:tc>
                  <a:txBody>
                    <a:bodyPr/>
                    <a:lstStyle/>
                    <a:p>
                      <a:r>
                        <a:rPr lang="en-US" dirty="0"/>
                        <a:t>Main – Sensory Box</a:t>
                      </a:r>
                    </a:p>
                  </a:txBody>
                  <a:tcPr/>
                </a:tc>
                <a:tc>
                  <a:txBody>
                    <a:bodyPr/>
                    <a:lstStyle/>
                    <a:p>
                      <a:r>
                        <a:rPr lang="en-US" sz="1600" dirty="0"/>
                        <a:t>An array of nature or household items, bag or box, blindfold e.g., scarf.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Contact with harmful plants.</a:t>
                      </a:r>
                    </a:p>
                  </a:txBody>
                  <a:tcPr/>
                </a:tc>
                <a:tc>
                  <a:txBody>
                    <a:bodyPr/>
                    <a:lstStyle/>
                    <a:p>
                      <a:r>
                        <a:rPr lang="en-US" sz="1600" dirty="0"/>
                        <a:t>Children to use sense of touch to identify items.</a:t>
                      </a:r>
                    </a:p>
                  </a:txBody>
                  <a:tcPr/>
                </a:tc>
                <a:extLst>
                  <a:ext uri="{0D108BD9-81ED-4DB2-BD59-A6C34878D82A}">
                    <a16:rowId xmlns:a16="http://schemas.microsoft.com/office/drawing/2014/main" val="1832956772"/>
                  </a:ext>
                </a:extLst>
              </a:tr>
              <a:tr h="1035786">
                <a:tc>
                  <a:txBody>
                    <a:bodyPr/>
                    <a:lstStyle/>
                    <a:p>
                      <a:r>
                        <a:rPr lang="en-US" dirty="0"/>
                        <a:t>Extended – Being me in my World</a:t>
                      </a:r>
                    </a:p>
                  </a:txBody>
                  <a:tcPr/>
                </a:tc>
                <a:tc>
                  <a:txBody>
                    <a:bodyPr/>
                    <a:lstStyle/>
                    <a:p>
                      <a:r>
                        <a:rPr lang="en-US" sz="1600" dirty="0"/>
                        <a:t>An outdoor area with boundaries, appropriate clothing, shelter resources if wanted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Uneven ground, contact with harmful plants, boundaries.</a:t>
                      </a:r>
                    </a:p>
                    <a:p>
                      <a:endParaRPr lang="en-US" sz="1600" dirty="0"/>
                    </a:p>
                  </a:txBody>
                  <a:tcPr/>
                </a:tc>
                <a:tc>
                  <a:txBody>
                    <a:bodyPr/>
                    <a:lstStyle/>
                    <a:p>
                      <a:r>
                        <a:rPr lang="en-US" sz="1600" dirty="0"/>
                        <a:t>Children to be able to identify an area for mindfulness, some may be able to explain why.</a:t>
                      </a:r>
                    </a:p>
                  </a:txBody>
                  <a:tcPr/>
                </a:tc>
                <a:extLst>
                  <a:ext uri="{0D108BD9-81ED-4DB2-BD59-A6C34878D82A}">
                    <a16:rowId xmlns:a16="http://schemas.microsoft.com/office/drawing/2014/main" val="3027548344"/>
                  </a:ext>
                </a:extLst>
              </a:tr>
              <a:tr h="1035786">
                <a:tc>
                  <a:txBody>
                    <a:bodyPr/>
                    <a:lstStyle/>
                    <a:p>
                      <a:r>
                        <a:rPr lang="en-US" dirty="0"/>
                        <a:t>Mindfulness – Watch a Sunrise or Sunset</a:t>
                      </a:r>
                    </a:p>
                  </a:txBody>
                  <a:tcPr/>
                </a:tc>
                <a:tc>
                  <a:txBody>
                    <a:bodyPr/>
                    <a:lstStyle/>
                    <a:p>
                      <a:r>
                        <a:rPr lang="en-US" sz="1600" dirty="0"/>
                        <a:t>A clear sky gives best results, a good viewpoint, sunglasses if needed, a sweet or warm treat makes it even better too!</a:t>
                      </a:r>
                    </a:p>
                  </a:txBody>
                  <a:tcPr/>
                </a:tc>
                <a:tc>
                  <a:txBody>
                    <a:bodyPr/>
                    <a:lstStyle/>
                    <a:p>
                      <a:r>
                        <a:rPr lang="en-US" sz="1600" dirty="0"/>
                        <a:t>An early/ late start, looking directly at sun.</a:t>
                      </a:r>
                    </a:p>
                  </a:txBody>
                  <a:tcPr/>
                </a:tc>
                <a:tc>
                  <a:txBody>
                    <a:bodyPr/>
                    <a:lstStyle/>
                    <a:p>
                      <a:r>
                        <a:rPr lang="en-US" sz="1600" dirty="0"/>
                        <a:t>Children to make goals or reflect on the day ahead/past. </a:t>
                      </a:r>
                    </a:p>
                  </a:txBody>
                  <a:tcPr/>
                </a:tc>
                <a:extLst>
                  <a:ext uri="{0D108BD9-81ED-4DB2-BD59-A6C34878D82A}">
                    <a16:rowId xmlns:a16="http://schemas.microsoft.com/office/drawing/2014/main" val="3319175170"/>
                  </a:ext>
                </a:extLst>
              </a:tr>
            </a:tbl>
          </a:graphicData>
        </a:graphic>
      </p:graphicFrame>
      <p:pic>
        <p:nvPicPr>
          <p:cNvPr id="7" name="Picture 6" descr="Logo, company name&#10;&#10;Description automatically generated">
            <a:extLst>
              <a:ext uri="{FF2B5EF4-FFF2-40B4-BE49-F238E27FC236}">
                <a16:creationId xmlns:a16="http://schemas.microsoft.com/office/drawing/2014/main" id="{969E6311-1DC9-3C49-A2C0-27E2AF98F0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Tree>
    <p:extLst>
      <p:ext uri="{BB962C8B-B14F-4D97-AF65-F5344CB8AC3E}">
        <p14:creationId xmlns:p14="http://schemas.microsoft.com/office/powerpoint/2010/main" val="282298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p:txBody>
          <a:bodyPr/>
          <a:lstStyle/>
          <a:p>
            <a:r>
              <a:rPr lang="en-US" sz="4800" dirty="0"/>
              <a:t>One leaf at a time…</a:t>
            </a:r>
            <a:endParaRPr lang="en-US" dirty="0"/>
          </a:p>
        </p:txBody>
      </p:sp>
      <p:sp>
        <p:nvSpPr>
          <p:cNvPr id="6" name="TextBox 5">
            <a:extLst>
              <a:ext uri="{FF2B5EF4-FFF2-40B4-BE49-F238E27FC236}">
                <a16:creationId xmlns:a16="http://schemas.microsoft.com/office/drawing/2014/main" id="{6F40F181-B8C6-B34E-A6F5-6D76DF174FEF}"/>
              </a:ext>
            </a:extLst>
          </p:cNvPr>
          <p:cNvSpPr txBox="1"/>
          <p:nvPr/>
        </p:nvSpPr>
        <p:spPr>
          <a:xfrm>
            <a:off x="220282" y="2030692"/>
            <a:ext cx="2738477" cy="769441"/>
          </a:xfrm>
          <a:prstGeom prst="rect">
            <a:avLst/>
          </a:prstGeom>
          <a:solidFill>
            <a:schemeClr val="accent2"/>
          </a:solidFill>
        </p:spPr>
        <p:txBody>
          <a:bodyPr wrap="square" rtlCol="0">
            <a:spAutoFit/>
          </a:bodyPr>
          <a:lstStyle/>
          <a:p>
            <a:r>
              <a:rPr lang="en-US" sz="4400" dirty="0"/>
              <a:t>Threading</a:t>
            </a:r>
            <a:endParaRPr lang="en-US" sz="4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3097733" y="2030692"/>
            <a:ext cx="8716316" cy="461665"/>
          </a:xfrm>
          <a:prstGeom prst="rect">
            <a:avLst/>
          </a:prstGeom>
          <a:solidFill>
            <a:srgbClr val="92D050"/>
          </a:solidFill>
        </p:spPr>
        <p:txBody>
          <a:bodyPr wrap="square" rtlCol="0">
            <a:spAutoFit/>
          </a:bodyPr>
          <a:lstStyle/>
          <a:p>
            <a:r>
              <a:rPr lang="en-US" sz="2400" dirty="0"/>
              <a:t>You will need to collect nature items such as leaves, shells or nuts. </a:t>
            </a:r>
          </a:p>
        </p:txBody>
      </p:sp>
      <p:sp>
        <p:nvSpPr>
          <p:cNvPr id="10" name="TextBox 9">
            <a:extLst>
              <a:ext uri="{FF2B5EF4-FFF2-40B4-BE49-F238E27FC236}">
                <a16:creationId xmlns:a16="http://schemas.microsoft.com/office/drawing/2014/main" id="{6BA5AAE2-5B47-3540-822D-4B78EF6B377B}"/>
              </a:ext>
            </a:extLst>
          </p:cNvPr>
          <p:cNvSpPr txBox="1"/>
          <p:nvPr/>
        </p:nvSpPr>
        <p:spPr>
          <a:xfrm>
            <a:off x="6494723" y="5009353"/>
            <a:ext cx="3057890" cy="1015663"/>
          </a:xfrm>
          <a:prstGeom prst="rect">
            <a:avLst/>
          </a:prstGeom>
          <a:solidFill>
            <a:schemeClr val="accent1">
              <a:lumMod val="40000"/>
              <a:lumOff val="60000"/>
            </a:schemeClr>
          </a:solidFill>
        </p:spPr>
        <p:txBody>
          <a:bodyPr wrap="square" rtlCol="0">
            <a:spAutoFit/>
          </a:bodyPr>
          <a:lstStyle/>
          <a:p>
            <a:pPr algn="just"/>
            <a:r>
              <a:rPr lang="en-US" sz="2000" dirty="0"/>
              <a:t>For an extra challenge see if you can thread the outline of the leaf!</a:t>
            </a:r>
            <a:endParaRPr lang="en-US" dirty="0"/>
          </a:p>
        </p:txBody>
      </p:sp>
      <p:sp>
        <p:nvSpPr>
          <p:cNvPr id="26" name="Cloud Callout 25">
            <a:extLst>
              <a:ext uri="{FF2B5EF4-FFF2-40B4-BE49-F238E27FC236}">
                <a16:creationId xmlns:a16="http://schemas.microsoft.com/office/drawing/2014/main" id="{B3852A2C-BD03-AE46-A8A8-38C8641D34C0}"/>
              </a:ext>
            </a:extLst>
          </p:cNvPr>
          <p:cNvSpPr/>
          <p:nvPr/>
        </p:nvSpPr>
        <p:spPr>
          <a:xfrm>
            <a:off x="223293" y="2800132"/>
            <a:ext cx="2358885" cy="1445155"/>
          </a:xfrm>
          <a:prstGeom prst="cloudCallout">
            <a:avLst>
              <a:gd name="adj1" fmla="val 9815"/>
              <a:gd name="adj2" fmla="val 84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not turn your leaf threading into a necklace?</a:t>
            </a:r>
          </a:p>
        </p:txBody>
      </p:sp>
      <p:pic>
        <p:nvPicPr>
          <p:cNvPr id="29" name="Picture 28" descr="Logo, company name&#10;&#10;Description automatically generated">
            <a:extLst>
              <a:ext uri="{FF2B5EF4-FFF2-40B4-BE49-F238E27FC236}">
                <a16:creationId xmlns:a16="http://schemas.microsoft.com/office/drawing/2014/main" id="{1891BA7A-B44C-A94D-9BF2-B5C9FA76FA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51299" y="6025016"/>
            <a:ext cx="1340701" cy="813558"/>
          </a:xfrm>
          <a:prstGeom prst="rect">
            <a:avLst/>
          </a:prstGeom>
        </p:spPr>
      </p:pic>
      <p:sp>
        <p:nvSpPr>
          <p:cNvPr id="5" name="TextBox 4">
            <a:extLst>
              <a:ext uri="{FF2B5EF4-FFF2-40B4-BE49-F238E27FC236}">
                <a16:creationId xmlns:a16="http://schemas.microsoft.com/office/drawing/2014/main" id="{8B455110-F4BF-2946-BC0F-C27EDA106C16}"/>
              </a:ext>
            </a:extLst>
          </p:cNvPr>
          <p:cNvSpPr txBox="1"/>
          <p:nvPr/>
        </p:nvSpPr>
        <p:spPr>
          <a:xfrm>
            <a:off x="3097733" y="2643435"/>
            <a:ext cx="5886946" cy="1200329"/>
          </a:xfrm>
          <a:prstGeom prst="rect">
            <a:avLst/>
          </a:prstGeom>
          <a:solidFill>
            <a:schemeClr val="accent2">
              <a:lumMod val="60000"/>
              <a:lumOff val="40000"/>
            </a:schemeClr>
          </a:solidFill>
        </p:spPr>
        <p:txBody>
          <a:bodyPr wrap="square" rtlCol="0">
            <a:spAutoFit/>
          </a:bodyPr>
          <a:lstStyle/>
          <a:p>
            <a:r>
              <a:rPr lang="en-US" sz="2400" dirty="0"/>
              <a:t>Using a thin sharp stick, skewer, or pine needle for leaves, and string or wool, can you thread your items together?</a:t>
            </a:r>
          </a:p>
        </p:txBody>
      </p:sp>
      <p:pic>
        <p:nvPicPr>
          <p:cNvPr id="1026" name="Picture 2" descr="All Natural Leaf Threading - Kids Craft Room">
            <a:extLst>
              <a:ext uri="{FF2B5EF4-FFF2-40B4-BE49-F238E27FC236}">
                <a16:creationId xmlns:a16="http://schemas.microsoft.com/office/drawing/2014/main" id="{B322A040-FA87-B345-B6EA-9247C3A958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94" r="5268"/>
          <a:stretch/>
        </p:blipFill>
        <p:spPr bwMode="auto">
          <a:xfrm>
            <a:off x="9309338" y="2598917"/>
            <a:ext cx="2367107" cy="1411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f Threading Play - Play Inspired Mum">
            <a:extLst>
              <a:ext uri="{FF2B5EF4-FFF2-40B4-BE49-F238E27FC236}">
                <a16:creationId xmlns:a16="http://schemas.microsoft.com/office/drawing/2014/main" id="{16190C0C-9D1A-AC46-9E5E-3D88361C7E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29" t="9037" r="7312" b="5949"/>
          <a:stretch/>
        </p:blipFill>
        <p:spPr bwMode="auto">
          <a:xfrm>
            <a:off x="2215568" y="3955229"/>
            <a:ext cx="1761021" cy="2303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ll leaf lacing | craftgawker">
            <a:extLst>
              <a:ext uri="{FF2B5EF4-FFF2-40B4-BE49-F238E27FC236}">
                <a16:creationId xmlns:a16="http://schemas.microsoft.com/office/drawing/2014/main" id="{ADA55B32-0725-824C-8D91-0666E23334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656" y="3955229"/>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ne motor – threading leaves | Early Years Mumma">
            <a:extLst>
              <a:ext uri="{FF2B5EF4-FFF2-40B4-BE49-F238E27FC236}">
                <a16:creationId xmlns:a16="http://schemas.microsoft.com/office/drawing/2014/main" id="{CAA4062F-9028-9741-866B-EDA91D5AA3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210" t="19733" r="24488" b="8993"/>
          <a:stretch/>
        </p:blipFill>
        <p:spPr bwMode="auto">
          <a:xfrm>
            <a:off x="9595040" y="4116640"/>
            <a:ext cx="2081405" cy="1908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D70D300-E6E0-6245-AF9D-6396EFBBC61E}"/>
              </a:ext>
            </a:extLst>
          </p:cNvPr>
          <p:cNvSpPr txBox="1"/>
          <p:nvPr/>
        </p:nvSpPr>
        <p:spPr>
          <a:xfrm>
            <a:off x="6451003" y="4124698"/>
            <a:ext cx="3071689" cy="707886"/>
          </a:xfrm>
          <a:prstGeom prst="rect">
            <a:avLst/>
          </a:prstGeom>
          <a:solidFill>
            <a:schemeClr val="accent1">
              <a:lumMod val="40000"/>
              <a:lumOff val="60000"/>
            </a:schemeClr>
          </a:solidFill>
        </p:spPr>
        <p:txBody>
          <a:bodyPr wrap="square" rtlCol="0">
            <a:spAutoFit/>
          </a:bodyPr>
          <a:lstStyle/>
          <a:p>
            <a:r>
              <a:rPr lang="en-GB" sz="2000" dirty="0"/>
              <a:t>To make it easier use a hole punch to create the holes.</a:t>
            </a:r>
          </a:p>
        </p:txBody>
      </p:sp>
    </p:spTree>
    <p:extLst>
      <p:ext uri="{BB962C8B-B14F-4D97-AF65-F5344CB8AC3E}">
        <p14:creationId xmlns:p14="http://schemas.microsoft.com/office/powerpoint/2010/main" val="237021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fade">
                                      <p:cBhvr>
                                        <p:cTn id="33" dur="1000"/>
                                        <p:tgtEl>
                                          <p:spTgt spid="103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30"/>
                                        </p:tgtEl>
                                        <p:attrNameLst>
                                          <p:attrName>style.visibility</p:attrName>
                                        </p:attrNameLst>
                                      </p:cBhvr>
                                      <p:to>
                                        <p:strVal val="visible"/>
                                      </p:to>
                                    </p:set>
                                    <p:animEffect transition="in" filter="fade">
                                      <p:cBhvr>
                                        <p:cTn id="46" dur="1000"/>
                                        <p:tgtEl>
                                          <p:spTgt spid="10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P spid="26" grpId="0" animBg="1"/>
      <p:bldP spid="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p:txBody>
          <a:bodyPr/>
          <a:lstStyle/>
          <a:p>
            <a:r>
              <a:rPr lang="en-US" dirty="0"/>
              <a:t>What am I?…</a:t>
            </a:r>
          </a:p>
        </p:txBody>
      </p:sp>
      <p:sp>
        <p:nvSpPr>
          <p:cNvPr id="6" name="TextBox 5">
            <a:extLst>
              <a:ext uri="{FF2B5EF4-FFF2-40B4-BE49-F238E27FC236}">
                <a16:creationId xmlns:a16="http://schemas.microsoft.com/office/drawing/2014/main" id="{6F40F181-B8C6-B34E-A6F5-6D76DF174FEF}"/>
              </a:ext>
            </a:extLst>
          </p:cNvPr>
          <p:cNvSpPr txBox="1"/>
          <p:nvPr/>
        </p:nvSpPr>
        <p:spPr>
          <a:xfrm>
            <a:off x="230848" y="2062920"/>
            <a:ext cx="2917942" cy="769441"/>
          </a:xfrm>
          <a:prstGeom prst="rect">
            <a:avLst/>
          </a:prstGeom>
          <a:solidFill>
            <a:schemeClr val="accent6"/>
          </a:solidFill>
        </p:spPr>
        <p:txBody>
          <a:bodyPr wrap="square" rtlCol="0">
            <a:spAutoFit/>
          </a:bodyPr>
          <a:lstStyle/>
          <a:p>
            <a:r>
              <a:rPr lang="en-US" sz="4400" dirty="0"/>
              <a:t>Sensory Box</a:t>
            </a:r>
            <a:endParaRPr lang="en-US" sz="4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3280614" y="2028616"/>
            <a:ext cx="8494780" cy="830997"/>
          </a:xfrm>
          <a:prstGeom prst="rect">
            <a:avLst/>
          </a:prstGeom>
          <a:solidFill>
            <a:schemeClr val="accent6">
              <a:lumMod val="20000"/>
              <a:lumOff val="80000"/>
            </a:schemeClr>
          </a:solidFill>
        </p:spPr>
        <p:txBody>
          <a:bodyPr wrap="square" rtlCol="0">
            <a:spAutoFit/>
          </a:bodyPr>
          <a:lstStyle/>
          <a:p>
            <a:r>
              <a:rPr lang="en-US" sz="2400" dirty="0"/>
              <a:t>You will need to collect different nature or household items and put into a box or bag.</a:t>
            </a:r>
          </a:p>
        </p:txBody>
      </p:sp>
      <p:sp>
        <p:nvSpPr>
          <p:cNvPr id="8" name="TextBox 7">
            <a:extLst>
              <a:ext uri="{FF2B5EF4-FFF2-40B4-BE49-F238E27FC236}">
                <a16:creationId xmlns:a16="http://schemas.microsoft.com/office/drawing/2014/main" id="{B9EA4E60-8DCA-FF42-979D-CB1E99630A6E}"/>
              </a:ext>
            </a:extLst>
          </p:cNvPr>
          <p:cNvSpPr txBox="1"/>
          <p:nvPr/>
        </p:nvSpPr>
        <p:spPr>
          <a:xfrm>
            <a:off x="1603293" y="3003716"/>
            <a:ext cx="7046332" cy="830997"/>
          </a:xfrm>
          <a:prstGeom prst="rect">
            <a:avLst/>
          </a:prstGeom>
          <a:solidFill>
            <a:schemeClr val="accent6">
              <a:lumMod val="40000"/>
              <a:lumOff val="60000"/>
            </a:schemeClr>
          </a:solidFill>
        </p:spPr>
        <p:txBody>
          <a:bodyPr wrap="square" rtlCol="0">
            <a:spAutoFit/>
          </a:bodyPr>
          <a:lstStyle/>
          <a:p>
            <a:pPr algn="ctr"/>
            <a:r>
              <a:rPr lang="en-US" sz="2400" dirty="0"/>
              <a:t>Find yourself a blindfold (a scarf is great use) and cover your eyes… after reading what to do of course!</a:t>
            </a:r>
          </a:p>
        </p:txBody>
      </p:sp>
      <p:sp>
        <p:nvSpPr>
          <p:cNvPr id="10" name="TextBox 9">
            <a:extLst>
              <a:ext uri="{FF2B5EF4-FFF2-40B4-BE49-F238E27FC236}">
                <a16:creationId xmlns:a16="http://schemas.microsoft.com/office/drawing/2014/main" id="{6BA5AAE2-5B47-3540-822D-4B78EF6B377B}"/>
              </a:ext>
            </a:extLst>
          </p:cNvPr>
          <p:cNvSpPr txBox="1"/>
          <p:nvPr/>
        </p:nvSpPr>
        <p:spPr>
          <a:xfrm>
            <a:off x="230848" y="4929714"/>
            <a:ext cx="3542662" cy="1323439"/>
          </a:xfrm>
          <a:prstGeom prst="rect">
            <a:avLst/>
          </a:prstGeom>
          <a:solidFill>
            <a:schemeClr val="accent6">
              <a:lumMod val="75000"/>
            </a:schemeClr>
          </a:solidFill>
        </p:spPr>
        <p:txBody>
          <a:bodyPr wrap="square" rtlCol="0">
            <a:spAutoFit/>
          </a:bodyPr>
          <a:lstStyle/>
          <a:p>
            <a:pPr algn="just"/>
            <a:r>
              <a:rPr lang="en-US" sz="2000" dirty="0">
                <a:solidFill>
                  <a:schemeClr val="bg1"/>
                </a:solidFill>
              </a:rPr>
              <a:t>For an extra challenge ask someone else to fill your box/bag and see if you can still guess correctly!</a:t>
            </a:r>
            <a:endParaRPr lang="en-US" dirty="0">
              <a:solidFill>
                <a:schemeClr val="bg1"/>
              </a:solidFill>
            </a:endParaRPr>
          </a:p>
        </p:txBody>
      </p:sp>
      <p:sp>
        <p:nvSpPr>
          <p:cNvPr id="24" name="Cloud Callout 23">
            <a:extLst>
              <a:ext uri="{FF2B5EF4-FFF2-40B4-BE49-F238E27FC236}">
                <a16:creationId xmlns:a16="http://schemas.microsoft.com/office/drawing/2014/main" id="{B0FB1552-2F9A-6F46-90E3-F88DB3CEF64E}"/>
              </a:ext>
            </a:extLst>
          </p:cNvPr>
          <p:cNvSpPr/>
          <p:nvPr/>
        </p:nvSpPr>
        <p:spPr>
          <a:xfrm>
            <a:off x="4326513" y="4929714"/>
            <a:ext cx="3277831" cy="1434839"/>
          </a:xfrm>
          <a:prstGeom prst="cloudCallout">
            <a:avLst>
              <a:gd name="adj1" fmla="val -56981"/>
              <a:gd name="adj2" fmla="val -4431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not get the whole family to have a go?!</a:t>
            </a:r>
          </a:p>
        </p:txBody>
      </p:sp>
      <p:pic>
        <p:nvPicPr>
          <p:cNvPr id="37" name="Picture 36" descr="Logo, company name&#10;&#10;Description automatically generated">
            <a:extLst>
              <a:ext uri="{FF2B5EF4-FFF2-40B4-BE49-F238E27FC236}">
                <a16:creationId xmlns:a16="http://schemas.microsoft.com/office/drawing/2014/main" id="{BA2E3636-116B-E040-A2B2-B674B3D47F5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
        <p:nvSpPr>
          <p:cNvPr id="3" name="TextBox 2">
            <a:extLst>
              <a:ext uri="{FF2B5EF4-FFF2-40B4-BE49-F238E27FC236}">
                <a16:creationId xmlns:a16="http://schemas.microsoft.com/office/drawing/2014/main" id="{3B9AC60D-6A68-3C4F-A93B-F90A1074D029}"/>
              </a:ext>
            </a:extLst>
          </p:cNvPr>
          <p:cNvSpPr txBox="1"/>
          <p:nvPr/>
        </p:nvSpPr>
        <p:spPr>
          <a:xfrm>
            <a:off x="1603293" y="3957993"/>
            <a:ext cx="7814063" cy="830997"/>
          </a:xfrm>
          <a:prstGeom prst="rect">
            <a:avLst/>
          </a:prstGeom>
          <a:solidFill>
            <a:schemeClr val="accent6">
              <a:lumMod val="60000"/>
              <a:lumOff val="40000"/>
            </a:schemeClr>
          </a:solidFill>
        </p:spPr>
        <p:txBody>
          <a:bodyPr wrap="square" rtlCol="0">
            <a:spAutoFit/>
          </a:bodyPr>
          <a:lstStyle/>
          <a:p>
            <a:r>
              <a:rPr lang="en-GB" sz="2400" dirty="0"/>
              <a:t>One at a time take an item from the bag, </a:t>
            </a:r>
            <a:r>
              <a:rPr lang="en-GB" sz="2400" b="1" dirty="0"/>
              <a:t>no peeking!, </a:t>
            </a:r>
            <a:r>
              <a:rPr lang="en-GB" sz="2400" dirty="0"/>
              <a:t>just by using your hands can you guess what the item is?</a:t>
            </a:r>
          </a:p>
        </p:txBody>
      </p:sp>
      <p:pic>
        <p:nvPicPr>
          <p:cNvPr id="1026" name="Picture 2" descr="Exploring the Sense of Smell with a Game ~ Learn Play Imagine">
            <a:extLst>
              <a:ext uri="{FF2B5EF4-FFF2-40B4-BE49-F238E27FC236}">
                <a16:creationId xmlns:a16="http://schemas.microsoft.com/office/drawing/2014/main" id="{CD13505F-A899-4944-B90F-34521F664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933"/>
          <a:stretch/>
        </p:blipFill>
        <p:spPr bwMode="auto">
          <a:xfrm>
            <a:off x="230848" y="3004213"/>
            <a:ext cx="1236851" cy="13773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ure Sensory Bin Scavenger Hunt for Kids | Rhythms of Play">
            <a:extLst>
              <a:ext uri="{FF2B5EF4-FFF2-40B4-BE49-F238E27FC236}">
                <a16:creationId xmlns:a16="http://schemas.microsoft.com/office/drawing/2014/main" id="{92C2AFD4-5629-F041-8E57-0D3CE0D8F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950" y="2912357"/>
            <a:ext cx="1886341" cy="188634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Callout 12">
            <a:extLst>
              <a:ext uri="{FF2B5EF4-FFF2-40B4-BE49-F238E27FC236}">
                <a16:creationId xmlns:a16="http://schemas.microsoft.com/office/drawing/2014/main" id="{61AA9D56-AE1D-DE4F-91FF-248D36697D5F}"/>
              </a:ext>
            </a:extLst>
          </p:cNvPr>
          <p:cNvSpPr/>
          <p:nvPr/>
        </p:nvSpPr>
        <p:spPr>
          <a:xfrm>
            <a:off x="8141546" y="4974317"/>
            <a:ext cx="2551620" cy="1770213"/>
          </a:xfrm>
          <a:prstGeom prst="cloudCallout">
            <a:avLst>
              <a:gd name="adj1" fmla="val 33213"/>
              <a:gd name="adj2" fmla="val -726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words can you use to describe how the items feel?</a:t>
            </a:r>
          </a:p>
        </p:txBody>
      </p:sp>
    </p:spTree>
    <p:extLst>
      <p:ext uri="{BB962C8B-B14F-4D97-AF65-F5344CB8AC3E}">
        <p14:creationId xmlns:p14="http://schemas.microsoft.com/office/powerpoint/2010/main" val="416740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1000" fill="hold"/>
                                        <p:tgtEl>
                                          <p:spTgt spid="1028"/>
                                        </p:tgtEl>
                                        <p:attrNameLst>
                                          <p:attrName>ppt_w</p:attrName>
                                        </p:attrNameLst>
                                      </p:cBhvr>
                                      <p:tavLst>
                                        <p:tav tm="0">
                                          <p:val>
                                            <p:strVal val="#ppt_w*0.70"/>
                                          </p:val>
                                        </p:tav>
                                        <p:tav tm="100000">
                                          <p:val>
                                            <p:strVal val="#ppt_w"/>
                                          </p:val>
                                        </p:tav>
                                      </p:tavLst>
                                    </p:anim>
                                    <p:anim calcmode="lin" valueType="num">
                                      <p:cBhvr>
                                        <p:cTn id="27" dur="1000" fill="hold"/>
                                        <p:tgtEl>
                                          <p:spTgt spid="1028"/>
                                        </p:tgtEl>
                                        <p:attrNameLst>
                                          <p:attrName>ppt_h</p:attrName>
                                        </p:attrNameLst>
                                      </p:cBhvr>
                                      <p:tavLst>
                                        <p:tav tm="0">
                                          <p:val>
                                            <p:strVal val="#ppt_h"/>
                                          </p:val>
                                        </p:tav>
                                        <p:tav tm="100000">
                                          <p:val>
                                            <p:strVal val="#ppt_h"/>
                                          </p:val>
                                        </p:tav>
                                      </p:tavLst>
                                    </p:anim>
                                    <p:animEffect transition="in" filter="fade">
                                      <p:cBhvr>
                                        <p:cTn id="28" dur="10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55"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1000" fill="hold"/>
                                        <p:tgtEl>
                                          <p:spTgt spid="1026"/>
                                        </p:tgtEl>
                                        <p:attrNameLst>
                                          <p:attrName>ppt_w</p:attrName>
                                        </p:attrNameLst>
                                      </p:cBhvr>
                                      <p:tavLst>
                                        <p:tav tm="0">
                                          <p:val>
                                            <p:strVal val="#ppt_w*0.70"/>
                                          </p:val>
                                        </p:tav>
                                        <p:tav tm="100000">
                                          <p:val>
                                            <p:strVal val="#ppt_w"/>
                                          </p:val>
                                        </p:tav>
                                      </p:tavLst>
                                    </p:anim>
                                    <p:anim calcmode="lin" valueType="num">
                                      <p:cBhvr>
                                        <p:cTn id="39" dur="1000" fill="hold"/>
                                        <p:tgtEl>
                                          <p:spTgt spid="1026"/>
                                        </p:tgtEl>
                                        <p:attrNameLst>
                                          <p:attrName>ppt_h</p:attrName>
                                        </p:attrNameLst>
                                      </p:cBhvr>
                                      <p:tavLst>
                                        <p:tav tm="0">
                                          <p:val>
                                            <p:strVal val="#ppt_h"/>
                                          </p:val>
                                        </p:tav>
                                        <p:tav tm="100000">
                                          <p:val>
                                            <p:strVal val="#ppt_h"/>
                                          </p:val>
                                        </p:tav>
                                      </p:tavLst>
                                    </p:anim>
                                    <p:animEffect transition="in" filter="fade">
                                      <p:cBhvr>
                                        <p:cTn id="40" dur="1000"/>
                                        <p:tgtEl>
                                          <p:spTgt spid="1026"/>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ppt_w</p:attrName>
                                        </p:attrNameLst>
                                      </p:cBhvr>
                                      <p:tavLst>
                                        <p:tav tm="0">
                                          <p:val>
                                            <p:strVal val="#ppt_w*0.70"/>
                                          </p:val>
                                        </p:tav>
                                        <p:tav tm="100000">
                                          <p:val>
                                            <p:strVal val="#ppt_w"/>
                                          </p:val>
                                        </p:tav>
                                      </p:tavLst>
                                    </p:anim>
                                    <p:anim calcmode="lin" valueType="num">
                                      <p:cBhvr>
                                        <p:cTn id="46" dur="1000" fill="hold"/>
                                        <p:tgtEl>
                                          <p:spTgt spid="3"/>
                                        </p:tgtEl>
                                        <p:attrNameLst>
                                          <p:attrName>ppt_h</p:attrName>
                                        </p:attrNameLst>
                                      </p:cBhvr>
                                      <p:tavLst>
                                        <p:tav tm="0">
                                          <p:val>
                                            <p:strVal val="#ppt_h"/>
                                          </p:val>
                                        </p:tav>
                                        <p:tav tm="100000">
                                          <p:val>
                                            <p:strVal val="#ppt_h"/>
                                          </p:val>
                                        </p:tav>
                                      </p:tavLst>
                                    </p:anim>
                                    <p:animEffect transition="in" filter="fade">
                                      <p:cBhvr>
                                        <p:cTn id="47" dur="1000"/>
                                        <p:tgtEl>
                                          <p:spTgt spid="3"/>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strVal val="#ppt_w*0.70"/>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Effect transition="in" filter="fade">
                                      <p:cBhvr>
                                        <p:cTn id="52" dur="1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strVal val="#ppt_w*0.70"/>
                                          </p:val>
                                        </p:tav>
                                        <p:tav tm="100000">
                                          <p:val>
                                            <p:strVal val="#ppt_w"/>
                                          </p:val>
                                        </p:tav>
                                      </p:tavLst>
                                    </p:anim>
                                    <p:anim calcmode="lin" valueType="num">
                                      <p:cBhvr>
                                        <p:cTn id="58" dur="1000" fill="hold"/>
                                        <p:tgtEl>
                                          <p:spTgt spid="24"/>
                                        </p:tgtEl>
                                        <p:attrNameLst>
                                          <p:attrName>ppt_h</p:attrName>
                                        </p:attrNameLst>
                                      </p:cBhvr>
                                      <p:tavLst>
                                        <p:tav tm="0">
                                          <p:val>
                                            <p:strVal val="#ppt_h"/>
                                          </p:val>
                                        </p:tav>
                                        <p:tav tm="100000">
                                          <p:val>
                                            <p:strVal val="#ppt_h"/>
                                          </p:val>
                                        </p:tav>
                                      </p:tavLst>
                                    </p:anim>
                                    <p:animEffect transition="in" filter="fade">
                                      <p:cBhvr>
                                        <p:cTn id="59" dur="1000"/>
                                        <p:tgtEl>
                                          <p:spTgt spid="24"/>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strVal val="#ppt_w*0.70"/>
                                          </p:val>
                                        </p:tav>
                                        <p:tav tm="100000">
                                          <p:val>
                                            <p:strVal val="#ppt_w"/>
                                          </p:val>
                                        </p:tav>
                                      </p:tavLst>
                                    </p:anim>
                                    <p:anim calcmode="lin" valueType="num">
                                      <p:cBhvr>
                                        <p:cTn id="63" dur="1000" fill="hold"/>
                                        <p:tgtEl>
                                          <p:spTgt spid="10"/>
                                        </p:tgtEl>
                                        <p:attrNameLst>
                                          <p:attrName>ppt_h</p:attrName>
                                        </p:attrNameLst>
                                      </p:cBhvr>
                                      <p:tavLst>
                                        <p:tav tm="0">
                                          <p:val>
                                            <p:strVal val="#ppt_h"/>
                                          </p:val>
                                        </p:tav>
                                        <p:tav tm="100000">
                                          <p:val>
                                            <p:strVal val="#ppt_h"/>
                                          </p:val>
                                        </p:tav>
                                      </p:tavLst>
                                    </p:anim>
                                    <p:animEffect transition="in" filter="fade">
                                      <p:cBhvr>
                                        <p:cTn id="6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10" grpId="0" animBg="1"/>
      <p:bldP spid="24" grpId="0" animBg="1"/>
      <p:bldP spid="3"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D491-855B-2F46-9F39-4613F758F90F}"/>
              </a:ext>
            </a:extLst>
          </p:cNvPr>
          <p:cNvSpPr>
            <a:spLocks noGrp="1"/>
          </p:cNvSpPr>
          <p:nvPr>
            <p:ph type="title"/>
          </p:nvPr>
        </p:nvSpPr>
        <p:spPr/>
        <p:txBody>
          <a:bodyPr/>
          <a:lstStyle/>
          <a:p>
            <a:r>
              <a:rPr lang="en-US" dirty="0"/>
              <a:t>Being Me in My World…</a:t>
            </a:r>
          </a:p>
        </p:txBody>
      </p:sp>
      <p:sp>
        <p:nvSpPr>
          <p:cNvPr id="6" name="TextBox 5">
            <a:extLst>
              <a:ext uri="{FF2B5EF4-FFF2-40B4-BE49-F238E27FC236}">
                <a16:creationId xmlns:a16="http://schemas.microsoft.com/office/drawing/2014/main" id="{6F40F181-B8C6-B34E-A6F5-6D76DF174FEF}"/>
              </a:ext>
            </a:extLst>
          </p:cNvPr>
          <p:cNvSpPr txBox="1"/>
          <p:nvPr/>
        </p:nvSpPr>
        <p:spPr>
          <a:xfrm>
            <a:off x="554878" y="2041997"/>
            <a:ext cx="10933077" cy="830997"/>
          </a:xfrm>
          <a:prstGeom prst="rect">
            <a:avLst/>
          </a:prstGeom>
          <a:solidFill>
            <a:srgbClr val="FFC000"/>
          </a:solidFill>
        </p:spPr>
        <p:txBody>
          <a:bodyPr wrap="square" rtlCol="0">
            <a:spAutoFit/>
          </a:bodyPr>
          <a:lstStyle/>
          <a:p>
            <a:r>
              <a:rPr lang="en-US" sz="2400" dirty="0"/>
              <a:t>When you go out for your daily exercise agree with your adult an area you can explore independently (by yourself!). Your challenge is to find an area that is just for YOU! </a:t>
            </a:r>
            <a:endParaRPr lang="en-US" sz="2000" dirty="0"/>
          </a:p>
        </p:txBody>
      </p:sp>
      <p:sp>
        <p:nvSpPr>
          <p:cNvPr id="7" name="TextBox 6">
            <a:extLst>
              <a:ext uri="{FF2B5EF4-FFF2-40B4-BE49-F238E27FC236}">
                <a16:creationId xmlns:a16="http://schemas.microsoft.com/office/drawing/2014/main" id="{688D0E8E-5C85-6743-9310-D1C4B00525A6}"/>
              </a:ext>
            </a:extLst>
          </p:cNvPr>
          <p:cNvSpPr txBox="1"/>
          <p:nvPr/>
        </p:nvSpPr>
        <p:spPr>
          <a:xfrm>
            <a:off x="129041" y="2984420"/>
            <a:ext cx="7461466" cy="400110"/>
          </a:xfrm>
          <a:prstGeom prst="rect">
            <a:avLst/>
          </a:prstGeom>
          <a:solidFill>
            <a:srgbClr val="FF9300"/>
          </a:solidFill>
        </p:spPr>
        <p:txBody>
          <a:bodyPr wrap="none" rtlCol="0">
            <a:spAutoFit/>
          </a:bodyPr>
          <a:lstStyle/>
          <a:p>
            <a:r>
              <a:rPr lang="en-US" sz="2000" dirty="0"/>
              <a:t>Maybe, you like watching the world go by so find a nice look out point?</a:t>
            </a:r>
          </a:p>
        </p:txBody>
      </p:sp>
      <p:sp>
        <p:nvSpPr>
          <p:cNvPr id="10" name="TextBox 9">
            <a:extLst>
              <a:ext uri="{FF2B5EF4-FFF2-40B4-BE49-F238E27FC236}">
                <a16:creationId xmlns:a16="http://schemas.microsoft.com/office/drawing/2014/main" id="{6BA5AAE2-5B47-3540-822D-4B78EF6B377B}"/>
              </a:ext>
            </a:extLst>
          </p:cNvPr>
          <p:cNvSpPr txBox="1"/>
          <p:nvPr/>
        </p:nvSpPr>
        <p:spPr>
          <a:xfrm>
            <a:off x="7650446" y="4687916"/>
            <a:ext cx="4212205" cy="1323439"/>
          </a:xfrm>
          <a:prstGeom prst="rect">
            <a:avLst/>
          </a:prstGeom>
          <a:solidFill>
            <a:srgbClr val="FF7E79"/>
          </a:solidFill>
        </p:spPr>
        <p:txBody>
          <a:bodyPr wrap="square" rtlCol="0">
            <a:spAutoFit/>
          </a:bodyPr>
          <a:lstStyle/>
          <a:p>
            <a:pPr algn="just"/>
            <a:r>
              <a:rPr lang="en-US" sz="2000" dirty="0"/>
              <a:t>For an extra challenge you can take resources to stay in your special area for a while… I’d recommend a snack, drink and something to sit on.</a:t>
            </a:r>
            <a:endParaRPr lang="en-US" dirty="0"/>
          </a:p>
        </p:txBody>
      </p:sp>
      <p:sp>
        <p:nvSpPr>
          <p:cNvPr id="26" name="Cloud Callout 25">
            <a:extLst>
              <a:ext uri="{FF2B5EF4-FFF2-40B4-BE49-F238E27FC236}">
                <a16:creationId xmlns:a16="http://schemas.microsoft.com/office/drawing/2014/main" id="{B3852A2C-BD03-AE46-A8A8-38C8641D34C0}"/>
              </a:ext>
            </a:extLst>
          </p:cNvPr>
          <p:cNvSpPr/>
          <p:nvPr/>
        </p:nvSpPr>
        <p:spPr>
          <a:xfrm>
            <a:off x="329349" y="4897443"/>
            <a:ext cx="2243349" cy="1113912"/>
          </a:xfrm>
          <a:prstGeom prst="cloudCallout">
            <a:avLst>
              <a:gd name="adj1" fmla="val 50234"/>
              <a:gd name="adj2" fmla="val -71662"/>
            </a:avLst>
          </a:prstGeom>
          <a:solidFill>
            <a:srgbClr val="941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is your area special to you?</a:t>
            </a:r>
          </a:p>
        </p:txBody>
      </p:sp>
      <p:pic>
        <p:nvPicPr>
          <p:cNvPr id="29" name="Picture 28" descr="Logo, company name&#10;&#10;Description automatically generated">
            <a:extLst>
              <a:ext uri="{FF2B5EF4-FFF2-40B4-BE49-F238E27FC236}">
                <a16:creationId xmlns:a16="http://schemas.microsoft.com/office/drawing/2014/main" id="{8A65D6C2-7E8B-A045-99B2-E6B6C23C21A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
        <p:nvSpPr>
          <p:cNvPr id="3" name="TextBox 2">
            <a:extLst>
              <a:ext uri="{FF2B5EF4-FFF2-40B4-BE49-F238E27FC236}">
                <a16:creationId xmlns:a16="http://schemas.microsoft.com/office/drawing/2014/main" id="{0EE464BA-6B7D-094F-BADB-C98CB84282EF}"/>
              </a:ext>
            </a:extLst>
          </p:cNvPr>
          <p:cNvSpPr txBox="1"/>
          <p:nvPr/>
        </p:nvSpPr>
        <p:spPr>
          <a:xfrm>
            <a:off x="2936922" y="3495956"/>
            <a:ext cx="9113200" cy="400110"/>
          </a:xfrm>
          <a:prstGeom prst="rect">
            <a:avLst/>
          </a:prstGeom>
          <a:solidFill>
            <a:srgbClr val="FFD579"/>
          </a:solidFill>
        </p:spPr>
        <p:txBody>
          <a:bodyPr wrap="none" rtlCol="0">
            <a:spAutoFit/>
          </a:bodyPr>
          <a:lstStyle/>
          <a:p>
            <a:r>
              <a:rPr lang="en-GB" sz="2000" dirty="0"/>
              <a:t>Maybe, you like all the wildlife so have to hide so you don’t scare them when they visit? </a:t>
            </a:r>
          </a:p>
        </p:txBody>
      </p:sp>
      <p:sp>
        <p:nvSpPr>
          <p:cNvPr id="4" name="TextBox 3">
            <a:extLst>
              <a:ext uri="{FF2B5EF4-FFF2-40B4-BE49-F238E27FC236}">
                <a16:creationId xmlns:a16="http://schemas.microsoft.com/office/drawing/2014/main" id="{7C32B928-E5DF-994B-AAD1-96F25AA2C71B}"/>
              </a:ext>
            </a:extLst>
          </p:cNvPr>
          <p:cNvSpPr txBox="1"/>
          <p:nvPr/>
        </p:nvSpPr>
        <p:spPr>
          <a:xfrm>
            <a:off x="129041" y="3976723"/>
            <a:ext cx="11552097" cy="400110"/>
          </a:xfrm>
          <a:prstGeom prst="rect">
            <a:avLst/>
          </a:prstGeom>
          <a:solidFill>
            <a:srgbClr val="FF9300"/>
          </a:solidFill>
        </p:spPr>
        <p:txBody>
          <a:bodyPr wrap="square" rtlCol="0">
            <a:spAutoFit/>
          </a:bodyPr>
          <a:lstStyle/>
          <a:p>
            <a:r>
              <a:rPr lang="en-GB" sz="2000" dirty="0"/>
              <a:t>Maybe, you like being tall so get some height by climbing a tree (make sure your adult is nearby for this though!)</a:t>
            </a:r>
          </a:p>
        </p:txBody>
      </p:sp>
      <p:pic>
        <p:nvPicPr>
          <p:cNvPr id="2052" name="Picture 4" descr="Mindfulness - And breathe… | Nursery World">
            <a:extLst>
              <a:ext uri="{FF2B5EF4-FFF2-40B4-BE49-F238E27FC236}">
                <a16:creationId xmlns:a16="http://schemas.microsoft.com/office/drawing/2014/main" id="{02D956D3-58C3-0E44-A18C-5155B1B5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8820" y="4457490"/>
            <a:ext cx="3490646" cy="232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5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wipe(down)">
                                      <p:cBhvr>
                                        <p:cTn id="32" dur="1000"/>
                                        <p:tgtEl>
                                          <p:spTgt spid="205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P spid="26"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all grass at sunrise">
            <a:extLst>
              <a:ext uri="{FF2B5EF4-FFF2-40B4-BE49-F238E27FC236}">
                <a16:creationId xmlns:a16="http://schemas.microsoft.com/office/drawing/2014/main" id="{0B2038C1-6090-2244-9C7C-B36ADDBFA372}"/>
              </a:ext>
            </a:extLst>
          </p:cNvPr>
          <p:cNvPicPr>
            <a:picLocks noChangeAspect="1"/>
          </p:cNvPicPr>
          <p:nvPr/>
        </p:nvPicPr>
        <p:blipFill>
          <a:blip r:embed="rId2">
            <a:alphaModFix amt="70000"/>
          </a:blip>
          <a:srcRect/>
          <a:stretch/>
        </p:blipFill>
        <p:spPr>
          <a:xfrm>
            <a:off x="-7893" y="-176140"/>
            <a:ext cx="12192000" cy="8108157"/>
          </a:xfrm>
          <a:prstGeom prst="rect">
            <a:avLst/>
          </a:prstGeom>
        </p:spPr>
      </p:pic>
      <p:sp>
        <p:nvSpPr>
          <p:cNvPr id="2" name="Title 1">
            <a:extLst>
              <a:ext uri="{FF2B5EF4-FFF2-40B4-BE49-F238E27FC236}">
                <a16:creationId xmlns:a16="http://schemas.microsoft.com/office/drawing/2014/main" id="{9AF63E0C-FC8F-B146-ACD2-94EBD61A09EF}"/>
              </a:ext>
            </a:extLst>
          </p:cNvPr>
          <p:cNvSpPr>
            <a:spLocks noGrp="1"/>
          </p:cNvSpPr>
          <p:nvPr>
            <p:ph type="title"/>
          </p:nvPr>
        </p:nvSpPr>
        <p:spPr/>
        <p:txBody>
          <a:bodyPr/>
          <a:lstStyle/>
          <a:p>
            <a:r>
              <a:rPr lang="en-US" dirty="0"/>
              <a:t>Mindfulness Moment</a:t>
            </a:r>
          </a:p>
        </p:txBody>
      </p:sp>
      <p:sp>
        <p:nvSpPr>
          <p:cNvPr id="3" name="Content Placeholder 2">
            <a:extLst>
              <a:ext uri="{FF2B5EF4-FFF2-40B4-BE49-F238E27FC236}">
                <a16:creationId xmlns:a16="http://schemas.microsoft.com/office/drawing/2014/main" id="{B06625E0-0BC4-9F49-B57F-7FAE11F24FF7}"/>
              </a:ext>
            </a:extLst>
          </p:cNvPr>
          <p:cNvSpPr>
            <a:spLocks noGrp="1"/>
          </p:cNvSpPr>
          <p:nvPr>
            <p:ph idx="1"/>
          </p:nvPr>
        </p:nvSpPr>
        <p:spPr>
          <a:xfrm>
            <a:off x="199813" y="2108201"/>
            <a:ext cx="2728366" cy="2237176"/>
          </a:xfrm>
          <a:solidFill>
            <a:schemeClr val="tx2">
              <a:lumMod val="90000"/>
              <a:lumOff val="10000"/>
            </a:schemeClr>
          </a:solidFill>
        </p:spPr>
        <p:txBody>
          <a:bodyPr>
            <a:noAutofit/>
          </a:bodyPr>
          <a:lstStyle/>
          <a:p>
            <a:r>
              <a:rPr lang="en-US" sz="4400" dirty="0">
                <a:solidFill>
                  <a:schemeClr val="bg1">
                    <a:lumMod val="85000"/>
                  </a:schemeClr>
                </a:solidFill>
              </a:rPr>
              <a:t>Watch a Sunrise or Sunset</a:t>
            </a:r>
          </a:p>
        </p:txBody>
      </p:sp>
      <p:pic>
        <p:nvPicPr>
          <p:cNvPr id="4" name="Picture 3" descr="Logo, company name&#10;&#10;Description automatically generated">
            <a:extLst>
              <a:ext uri="{FF2B5EF4-FFF2-40B4-BE49-F238E27FC236}">
                <a16:creationId xmlns:a16="http://schemas.microsoft.com/office/drawing/2014/main" id="{1EEFFE8A-1D4E-8E43-96A1-4599F27362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849758" y="6028267"/>
            <a:ext cx="1340701" cy="813558"/>
          </a:xfrm>
          <a:prstGeom prst="rect">
            <a:avLst/>
          </a:prstGeom>
        </p:spPr>
      </p:pic>
      <p:sp>
        <p:nvSpPr>
          <p:cNvPr id="6" name="TextBox 5">
            <a:extLst>
              <a:ext uri="{FF2B5EF4-FFF2-40B4-BE49-F238E27FC236}">
                <a16:creationId xmlns:a16="http://schemas.microsoft.com/office/drawing/2014/main" id="{F8F15404-4A13-4640-8D22-C9E27895D52F}"/>
              </a:ext>
            </a:extLst>
          </p:cNvPr>
          <p:cNvSpPr txBox="1"/>
          <p:nvPr/>
        </p:nvSpPr>
        <p:spPr>
          <a:xfrm>
            <a:off x="3411369" y="2108201"/>
            <a:ext cx="6350713" cy="461665"/>
          </a:xfrm>
          <a:prstGeom prst="rect">
            <a:avLst/>
          </a:prstGeom>
          <a:solidFill>
            <a:schemeClr val="tx2">
              <a:lumMod val="75000"/>
              <a:lumOff val="25000"/>
            </a:schemeClr>
          </a:solidFill>
        </p:spPr>
        <p:txBody>
          <a:bodyPr wrap="none" rtlCol="0">
            <a:spAutoFit/>
          </a:bodyPr>
          <a:lstStyle/>
          <a:p>
            <a:r>
              <a:rPr lang="en-US" sz="2400" dirty="0">
                <a:solidFill>
                  <a:schemeClr val="bg1"/>
                </a:solidFill>
              </a:rPr>
              <a:t>A sunrise or sunset marks the start or end of a day.</a:t>
            </a:r>
          </a:p>
        </p:txBody>
      </p:sp>
      <p:sp>
        <p:nvSpPr>
          <p:cNvPr id="8" name="TextBox 7">
            <a:extLst>
              <a:ext uri="{FF2B5EF4-FFF2-40B4-BE49-F238E27FC236}">
                <a16:creationId xmlns:a16="http://schemas.microsoft.com/office/drawing/2014/main" id="{85A1ECF1-F528-D74D-9B7B-E2DFCFB6A0CF}"/>
              </a:ext>
            </a:extLst>
          </p:cNvPr>
          <p:cNvSpPr txBox="1"/>
          <p:nvPr/>
        </p:nvSpPr>
        <p:spPr>
          <a:xfrm>
            <a:off x="3135885" y="2811290"/>
            <a:ext cx="7324537" cy="830997"/>
          </a:xfrm>
          <a:prstGeom prst="rect">
            <a:avLst/>
          </a:prstGeom>
          <a:solidFill>
            <a:schemeClr val="tx2">
              <a:lumMod val="50000"/>
              <a:lumOff val="50000"/>
            </a:schemeClr>
          </a:solidFill>
        </p:spPr>
        <p:txBody>
          <a:bodyPr wrap="square" rtlCol="0">
            <a:spAutoFit/>
          </a:bodyPr>
          <a:lstStyle/>
          <a:p>
            <a:r>
              <a:rPr lang="en-US" sz="2400" dirty="0">
                <a:solidFill>
                  <a:schemeClr val="bg1"/>
                </a:solidFill>
              </a:rPr>
              <a:t>A sunrise is a great time to set goals or challenges for the day ahead!</a:t>
            </a:r>
          </a:p>
        </p:txBody>
      </p:sp>
      <p:sp>
        <p:nvSpPr>
          <p:cNvPr id="23" name="Cloud Callout 22">
            <a:extLst>
              <a:ext uri="{FF2B5EF4-FFF2-40B4-BE49-F238E27FC236}">
                <a16:creationId xmlns:a16="http://schemas.microsoft.com/office/drawing/2014/main" id="{F9D9DF51-C300-014B-9120-8E95D5AEBA68}"/>
              </a:ext>
            </a:extLst>
          </p:cNvPr>
          <p:cNvSpPr/>
          <p:nvPr/>
        </p:nvSpPr>
        <p:spPr>
          <a:xfrm>
            <a:off x="9153811" y="76201"/>
            <a:ext cx="3030296" cy="2032000"/>
          </a:xfrm>
          <a:prstGeom prst="cloudCallout">
            <a:avLst>
              <a:gd name="adj1" fmla="val -23969"/>
              <a:gd name="adj2" fmla="val 77724"/>
            </a:avLst>
          </a:prstGeom>
          <a:solidFill>
            <a:schemeClr val="tx2">
              <a:lumMod val="25000"/>
              <a:lumOff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How did this activity make you feel?</a:t>
            </a:r>
          </a:p>
        </p:txBody>
      </p:sp>
      <p:sp>
        <p:nvSpPr>
          <p:cNvPr id="15" name="Rectangular Callout 14">
            <a:extLst>
              <a:ext uri="{FF2B5EF4-FFF2-40B4-BE49-F238E27FC236}">
                <a16:creationId xmlns:a16="http://schemas.microsoft.com/office/drawing/2014/main" id="{4A14CFA7-80FB-A940-BA76-BC2C90CE44DF}"/>
              </a:ext>
            </a:extLst>
          </p:cNvPr>
          <p:cNvSpPr/>
          <p:nvPr/>
        </p:nvSpPr>
        <p:spPr>
          <a:xfrm>
            <a:off x="8069629" y="4817653"/>
            <a:ext cx="2599330" cy="1210614"/>
          </a:xfrm>
          <a:prstGeom prst="wedgeRectCallout">
            <a:avLst>
              <a:gd name="adj1" fmla="val -58489"/>
              <a:gd name="adj2" fmla="val 41223"/>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TOP TIP! A sweet or warm treat adds to the memories!</a:t>
            </a:r>
          </a:p>
        </p:txBody>
      </p:sp>
      <p:sp>
        <p:nvSpPr>
          <p:cNvPr id="13" name="TextBox 12">
            <a:extLst>
              <a:ext uri="{FF2B5EF4-FFF2-40B4-BE49-F238E27FC236}">
                <a16:creationId xmlns:a16="http://schemas.microsoft.com/office/drawing/2014/main" id="{04B03BBE-BD10-5649-958B-172D27B2D772}"/>
              </a:ext>
            </a:extLst>
          </p:cNvPr>
          <p:cNvSpPr txBox="1"/>
          <p:nvPr/>
        </p:nvSpPr>
        <p:spPr>
          <a:xfrm>
            <a:off x="3139666" y="3806472"/>
            <a:ext cx="7324537" cy="830997"/>
          </a:xfrm>
          <a:prstGeom prst="rect">
            <a:avLst/>
          </a:prstGeom>
          <a:solidFill>
            <a:schemeClr val="tx2">
              <a:lumMod val="50000"/>
              <a:lumOff val="50000"/>
            </a:schemeClr>
          </a:solidFill>
        </p:spPr>
        <p:txBody>
          <a:bodyPr wrap="square" rtlCol="0">
            <a:spAutoFit/>
          </a:bodyPr>
          <a:lstStyle/>
          <a:p>
            <a:r>
              <a:rPr lang="en-US" sz="2400" dirty="0">
                <a:solidFill>
                  <a:schemeClr val="bg1"/>
                </a:solidFill>
              </a:rPr>
              <a:t>A sunset is a perfect time to reflect on the day – good and bad and how we can make tomorrow even better!</a:t>
            </a:r>
          </a:p>
        </p:txBody>
      </p:sp>
      <p:pic>
        <p:nvPicPr>
          <p:cNvPr id="7" name="Picture 6" descr="Two coffee cups outside">
            <a:extLst>
              <a:ext uri="{FF2B5EF4-FFF2-40B4-BE49-F238E27FC236}">
                <a16:creationId xmlns:a16="http://schemas.microsoft.com/office/drawing/2014/main" id="{F4CEBCF7-4527-D044-8858-7B68BD551B16}"/>
              </a:ext>
            </a:extLst>
          </p:cNvPr>
          <p:cNvPicPr>
            <a:picLocks noChangeAspect="1"/>
          </p:cNvPicPr>
          <p:nvPr/>
        </p:nvPicPr>
        <p:blipFill>
          <a:blip r:embed="rId4"/>
          <a:stretch>
            <a:fillRect/>
          </a:stretch>
        </p:blipFill>
        <p:spPr>
          <a:xfrm>
            <a:off x="5095088" y="4716217"/>
            <a:ext cx="2472219" cy="1646536"/>
          </a:xfrm>
          <a:prstGeom prst="rect">
            <a:avLst/>
          </a:prstGeom>
        </p:spPr>
      </p:pic>
      <p:sp>
        <p:nvSpPr>
          <p:cNvPr id="16" name="Cloud Callout 15">
            <a:extLst>
              <a:ext uri="{FF2B5EF4-FFF2-40B4-BE49-F238E27FC236}">
                <a16:creationId xmlns:a16="http://schemas.microsoft.com/office/drawing/2014/main" id="{60B50EED-3DA3-AC47-9576-0DE143CBF11F}"/>
              </a:ext>
            </a:extLst>
          </p:cNvPr>
          <p:cNvSpPr/>
          <p:nvPr/>
        </p:nvSpPr>
        <p:spPr>
          <a:xfrm>
            <a:off x="255528" y="4637469"/>
            <a:ext cx="3511800" cy="1933928"/>
          </a:xfrm>
          <a:prstGeom prst="cloudCallout">
            <a:avLst>
              <a:gd name="adj1" fmla="val 75006"/>
              <a:gd name="adj2" fmla="val -31176"/>
            </a:avLst>
          </a:prstGeom>
          <a:solidFill>
            <a:schemeClr val="tx2">
              <a:lumMod val="25000"/>
              <a:lumOff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Which viewpoint did you choose? What else could you see?</a:t>
            </a:r>
          </a:p>
        </p:txBody>
      </p:sp>
    </p:spTree>
    <p:extLst>
      <p:ext uri="{BB962C8B-B14F-4D97-AF65-F5344CB8AC3E}">
        <p14:creationId xmlns:p14="http://schemas.microsoft.com/office/powerpoint/2010/main" val="235139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Scale>
                                      <p:cBhvr>
                                        <p:cTn id="14" dur="2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2000" decel="50000" fill="hold">
                                          <p:stCondLst>
                                            <p:cond delay="0"/>
                                          </p:stCondLst>
                                        </p:cTn>
                                        <p:tgtEl>
                                          <p:spTgt spid="3">
                                            <p:bg/>
                                          </p:spTgt>
                                        </p:tgtEl>
                                        <p:attrNameLst>
                                          <p:attrName>ppt_x</p:attrName>
                                          <p:attrName>ppt_y</p:attrName>
                                        </p:attrNameLst>
                                      </p:cBhvr>
                                    </p:animMotion>
                                    <p:animEffect transition="in" filter="fade">
                                      <p:cBhvr>
                                        <p:cTn id="16" dur="2000"/>
                                        <p:tgtEl>
                                          <p:spTgt spid="3">
                                            <p:bg/>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Scale>
                                      <p:cBhvr>
                                        <p:cTn id="19"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3">
                                            <p:txEl>
                                              <p:pRg st="0" end="0"/>
                                            </p:txEl>
                                          </p:spTgt>
                                        </p:tgtEl>
                                        <p:attrNameLst>
                                          <p:attrName>ppt_x</p:attrName>
                                          <p:attrName>ppt_y</p:attrName>
                                        </p:attrNameLst>
                                      </p:cBhvr>
                                    </p:animMotion>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Scale>
                                      <p:cBhvr>
                                        <p:cTn id="26" dur="2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2000" decel="50000" fill="hold">
                                          <p:stCondLst>
                                            <p:cond delay="0"/>
                                          </p:stCondLst>
                                        </p:cTn>
                                        <p:tgtEl>
                                          <p:spTgt spid="6"/>
                                        </p:tgtEl>
                                        <p:attrNameLst>
                                          <p:attrName>ppt_x</p:attrName>
                                          <p:attrName>ppt_y</p:attrName>
                                        </p:attrNameLst>
                                      </p:cBhvr>
                                    </p:animMotion>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2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2000" decel="50000" fill="hold">
                                          <p:stCondLst>
                                            <p:cond delay="0"/>
                                          </p:stCondLst>
                                        </p:cTn>
                                        <p:tgtEl>
                                          <p:spTgt spid="8"/>
                                        </p:tgtEl>
                                        <p:attrNameLst>
                                          <p:attrName>ppt_x</p:attrName>
                                          <p:attrName>ppt_y</p:attrName>
                                        </p:attrNameLst>
                                      </p:cBhvr>
                                    </p:animMotion>
                                    <p:animEffect transition="in" filter="fade">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Scale>
                                      <p:cBhvr>
                                        <p:cTn id="40" dur="2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2000" decel="50000" fill="hold">
                                          <p:stCondLst>
                                            <p:cond delay="0"/>
                                          </p:stCondLst>
                                        </p:cTn>
                                        <p:tgtEl>
                                          <p:spTgt spid="13"/>
                                        </p:tgtEl>
                                        <p:attrNameLst>
                                          <p:attrName>ppt_x</p:attrName>
                                          <p:attrName>ppt_y</p:attrName>
                                        </p:attrNameLst>
                                      </p:cBhvr>
                                    </p:animMotion>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Scale>
                                      <p:cBhvr>
                                        <p:cTn id="47" dur="2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000" decel="50000" fill="hold">
                                          <p:stCondLst>
                                            <p:cond delay="0"/>
                                          </p:stCondLst>
                                        </p:cTn>
                                        <p:tgtEl>
                                          <p:spTgt spid="16"/>
                                        </p:tgtEl>
                                        <p:attrNameLst>
                                          <p:attrName>ppt_x</p:attrName>
                                          <p:attrName>ppt_y</p:attrName>
                                        </p:attrNameLst>
                                      </p:cBhvr>
                                    </p:animMotion>
                                    <p:animEffect transition="in" filter="fade">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Scale>
                                      <p:cBhvr>
                                        <p:cTn id="54"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2000" decel="50000" fill="hold">
                                          <p:stCondLst>
                                            <p:cond delay="0"/>
                                          </p:stCondLst>
                                        </p:cTn>
                                        <p:tgtEl>
                                          <p:spTgt spid="7"/>
                                        </p:tgtEl>
                                        <p:attrNameLst>
                                          <p:attrName>ppt_x</p:attrName>
                                          <p:attrName>ppt_y</p:attrName>
                                        </p:attrNameLst>
                                      </p:cBhvr>
                                    </p:animMotion>
                                    <p:animEffect transition="in" filter="fade">
                                      <p:cBhvr>
                                        <p:cTn id="56" dur="2000"/>
                                        <p:tgtEl>
                                          <p:spTgt spid="7"/>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Scale>
                                      <p:cBhvr>
                                        <p:cTn id="59" dur="2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2000" decel="50000" fill="hold">
                                          <p:stCondLst>
                                            <p:cond delay="0"/>
                                          </p:stCondLst>
                                        </p:cTn>
                                        <p:tgtEl>
                                          <p:spTgt spid="15"/>
                                        </p:tgtEl>
                                        <p:attrNameLst>
                                          <p:attrName>ppt_x</p:attrName>
                                          <p:attrName>ppt_y</p:attrName>
                                        </p:attrNameLst>
                                      </p:cBhvr>
                                    </p:animMotion>
                                    <p:animEffect transition="in" filter="fade">
                                      <p:cBhvr>
                                        <p:cTn id="61" dur="2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Scale>
                                      <p:cBhvr>
                                        <p:cTn id="66" dur="2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2000" decel="50000" fill="hold">
                                          <p:stCondLst>
                                            <p:cond delay="0"/>
                                          </p:stCondLst>
                                        </p:cTn>
                                        <p:tgtEl>
                                          <p:spTgt spid="23"/>
                                        </p:tgtEl>
                                        <p:attrNameLst>
                                          <p:attrName>ppt_x</p:attrName>
                                          <p:attrName>ppt_y</p:attrName>
                                        </p:attrNameLst>
                                      </p:cBhvr>
                                    </p:animMotion>
                                    <p:animEffect transition="in" filter="fade">
                                      <p:cBhvr>
                                        <p:cTn id="6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6" grpId="0" animBg="1"/>
      <p:bldP spid="8" grpId="0" animBg="1"/>
      <p:bldP spid="23" grpId="0" animBg="1"/>
      <p:bldP spid="15" grpId="0" animBg="1"/>
      <p:bldP spid="13"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16D4-3B02-1147-B512-E5D39A1DF4FF}"/>
              </a:ext>
            </a:extLst>
          </p:cNvPr>
          <p:cNvSpPr>
            <a:spLocks noGrp="1"/>
          </p:cNvSpPr>
          <p:nvPr>
            <p:ph type="title"/>
          </p:nvPr>
        </p:nvSpPr>
        <p:spPr/>
        <p:txBody>
          <a:bodyPr/>
          <a:lstStyle/>
          <a:p>
            <a:r>
              <a:rPr lang="en-US" dirty="0"/>
              <a:t>How did you get on?</a:t>
            </a:r>
          </a:p>
        </p:txBody>
      </p:sp>
      <p:pic>
        <p:nvPicPr>
          <p:cNvPr id="4" name="Picture 3" descr="Logo, company name&#10;&#10;Description automatically generated">
            <a:extLst>
              <a:ext uri="{FF2B5EF4-FFF2-40B4-BE49-F238E27FC236}">
                <a16:creationId xmlns:a16="http://schemas.microsoft.com/office/drawing/2014/main" id="{AEB750DB-1D5D-2048-8E28-7DE273F27D29}"/>
              </a:ext>
            </a:extLst>
          </p:cNvPr>
          <p:cNvPicPr>
            <a:picLocks noChangeAspect="1"/>
          </p:cNvPicPr>
          <p:nvPr/>
        </p:nvPicPr>
        <p:blipFill rotWithShape="1">
          <a:blip r:embed="rId2" cstate="print">
            <a:alphaModFix amt="85000"/>
            <a:extLst>
              <a:ext uri="{28A0092B-C50C-407E-A947-70E740481C1C}">
                <a14:useLocalDpi xmlns:a14="http://schemas.microsoft.com/office/drawing/2010/main"/>
              </a:ext>
            </a:extLst>
          </a:blip>
          <a:srcRect/>
          <a:stretch/>
        </p:blipFill>
        <p:spPr>
          <a:xfrm>
            <a:off x="7827264" y="1"/>
            <a:ext cx="3104971" cy="1884144"/>
          </a:xfrm>
          <a:prstGeom prst="rect">
            <a:avLst/>
          </a:prstGeom>
        </p:spPr>
      </p:pic>
      <p:sp>
        <p:nvSpPr>
          <p:cNvPr id="6" name="Cloud Callout 5">
            <a:extLst>
              <a:ext uri="{FF2B5EF4-FFF2-40B4-BE49-F238E27FC236}">
                <a16:creationId xmlns:a16="http://schemas.microsoft.com/office/drawing/2014/main" id="{D84276F4-7A70-4340-BF98-6C7968D34C84}"/>
              </a:ext>
            </a:extLst>
          </p:cNvPr>
          <p:cNvSpPr/>
          <p:nvPr/>
        </p:nvSpPr>
        <p:spPr>
          <a:xfrm>
            <a:off x="1097280" y="2032002"/>
            <a:ext cx="3036838" cy="2823334"/>
          </a:xfrm>
          <a:prstGeom prst="cloudCallout">
            <a:avLst>
              <a:gd name="adj1" fmla="val -65277"/>
              <a:gd name="adj2" fmla="val -4192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What was your </a:t>
            </a:r>
            <a:r>
              <a:rPr lang="en-GB" sz="2400" b="1" dirty="0"/>
              <a:t>favourite</a:t>
            </a:r>
            <a:r>
              <a:rPr lang="en-US" sz="2400" b="1" dirty="0"/>
              <a:t> activity?</a:t>
            </a:r>
          </a:p>
        </p:txBody>
      </p:sp>
      <p:sp>
        <p:nvSpPr>
          <p:cNvPr id="10" name="Oval Callout 9">
            <a:extLst>
              <a:ext uri="{FF2B5EF4-FFF2-40B4-BE49-F238E27FC236}">
                <a16:creationId xmlns:a16="http://schemas.microsoft.com/office/drawing/2014/main" id="{25E43BC3-CF7B-3C47-AD27-6625B60E1E05}"/>
              </a:ext>
            </a:extLst>
          </p:cNvPr>
          <p:cNvSpPr/>
          <p:nvPr/>
        </p:nvSpPr>
        <p:spPr>
          <a:xfrm>
            <a:off x="5663711" y="2515137"/>
            <a:ext cx="5790146" cy="2942334"/>
          </a:xfrm>
          <a:prstGeom prst="wedgeEllipse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Share your feedback by;</a:t>
            </a:r>
          </a:p>
          <a:p>
            <a:r>
              <a:rPr lang="en-US" b="1" dirty="0"/>
              <a:t>Emailing - </a:t>
            </a:r>
            <a:r>
              <a:rPr lang="en-US" b="1" dirty="0">
                <a:solidFill>
                  <a:schemeClr val="bg1">
                    <a:lumMod val="75000"/>
                  </a:schemeClr>
                </a:solidFill>
                <a:hlinkClick r:id="rId3">
                  <a:extLst>
                    <a:ext uri="{A12FA001-AC4F-418D-AE19-62706E023703}">
                      <ahyp:hlinkClr xmlns:ahyp="http://schemas.microsoft.com/office/drawing/2018/hyperlinkcolor" val="tx"/>
                    </a:ext>
                  </a:extLst>
                </a:hlinkClick>
              </a:rPr>
              <a:t>ellen.blackwood@primary-forest-school.co.uk</a:t>
            </a:r>
            <a:endParaRPr lang="en-US" b="1" dirty="0">
              <a:solidFill>
                <a:schemeClr val="bg1">
                  <a:lumMod val="75000"/>
                </a:schemeClr>
              </a:solidFill>
            </a:endParaRPr>
          </a:p>
          <a:p>
            <a:r>
              <a:rPr lang="en-US" b="1" dirty="0"/>
              <a:t>Find us on Facebook or Instagram @</a:t>
            </a:r>
            <a:r>
              <a:rPr lang="en-US" b="1" dirty="0" err="1"/>
              <a:t>PrimaryForestSchools</a:t>
            </a:r>
            <a:endParaRPr lang="en-US" b="1" dirty="0"/>
          </a:p>
          <a:p>
            <a:pPr algn="ctr"/>
            <a:endParaRPr lang="en-US" dirty="0"/>
          </a:p>
        </p:txBody>
      </p:sp>
      <p:pic>
        <p:nvPicPr>
          <p:cNvPr id="9" name="Picture 4" descr="Nature Sensory Bin Scavenger Hunt for Kids | Rhythms of Play">
            <a:extLst>
              <a:ext uri="{FF2B5EF4-FFF2-40B4-BE49-F238E27FC236}">
                <a16:creationId xmlns:a16="http://schemas.microsoft.com/office/drawing/2014/main" id="{DE841C7B-6807-8D4A-AFA3-011F38DB7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7370" y="4348907"/>
            <a:ext cx="1886341" cy="18863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Mindfulness - And breathe… | Nursery World">
            <a:extLst>
              <a:ext uri="{FF2B5EF4-FFF2-40B4-BE49-F238E27FC236}">
                <a16:creationId xmlns:a16="http://schemas.microsoft.com/office/drawing/2014/main" id="{BB5ED7C3-B355-844B-8941-0ED2739D6B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26" y="4940424"/>
            <a:ext cx="2451173" cy="1630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eaf Threading Play - Play Inspired Mum">
            <a:extLst>
              <a:ext uri="{FF2B5EF4-FFF2-40B4-BE49-F238E27FC236}">
                <a16:creationId xmlns:a16="http://schemas.microsoft.com/office/drawing/2014/main" id="{FA50C72E-1E20-5841-813B-AD3B937BCB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929" t="9037" r="7312" b="5949"/>
          <a:stretch/>
        </p:blipFill>
        <p:spPr bwMode="auto">
          <a:xfrm>
            <a:off x="4259438" y="1991732"/>
            <a:ext cx="1404273" cy="183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20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20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20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0" grpId="0" animBg="1"/>
    </p:bldLst>
  </p:timing>
</p:sld>
</file>

<file path=ppt/theme/theme1.xml><?xml version="1.0" encoding="utf-8"?>
<a:theme xmlns:a="http://schemas.openxmlformats.org/drawingml/2006/main" name="RetrospectVTI">
  <a:themeElements>
    <a:clrScheme name="AnalogousFromDarkSeedLeftStep">
      <a:dk1>
        <a:srgbClr val="000000"/>
      </a:dk1>
      <a:lt1>
        <a:srgbClr val="FFFFFF"/>
      </a:lt1>
      <a:dk2>
        <a:srgbClr val="412439"/>
      </a:dk2>
      <a:lt2>
        <a:srgbClr val="E8E2E4"/>
      </a:lt2>
      <a:accent1>
        <a:srgbClr val="46B290"/>
      </a:accent1>
      <a:accent2>
        <a:srgbClr val="3BB15B"/>
      </a:accent2>
      <a:accent3>
        <a:srgbClr val="57B447"/>
      </a:accent3>
      <a:accent4>
        <a:srgbClr val="7BAE3A"/>
      </a:accent4>
      <a:accent5>
        <a:srgbClr val="A3A541"/>
      </a:accent5>
      <a:accent6>
        <a:srgbClr val="B1833B"/>
      </a:accent6>
      <a:hlink>
        <a:srgbClr val="78892D"/>
      </a:hlink>
      <a:folHlink>
        <a:srgbClr val="7F7F7F"/>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701</Words>
  <Application>Microsoft Macintosh PowerPoint</Application>
  <PresentationFormat>Widescreen</PresentationFormat>
  <Paragraphs>59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Tw Cen MT</vt:lpstr>
      <vt:lpstr>RetrospectVTI</vt:lpstr>
      <vt:lpstr>Primary Forest School</vt:lpstr>
      <vt:lpstr>The important bit for parents and teachers… but you can have a sneak peek at the activities too!</vt:lpstr>
      <vt:lpstr>One leaf at a time…</vt:lpstr>
      <vt:lpstr>What am I?…</vt:lpstr>
      <vt:lpstr>Being Me in My World…</vt:lpstr>
      <vt:lpstr>Mindfulness Moment</vt:lpstr>
      <vt:lpstr>How did you get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Forest School</dc:title>
  <dc:creator>Blackwood, Ellen</dc:creator>
  <cp:lastModifiedBy>Blackwood, Ellen</cp:lastModifiedBy>
  <cp:revision>11</cp:revision>
  <dcterms:created xsi:type="dcterms:W3CDTF">2021-01-29T14:24:37Z</dcterms:created>
  <dcterms:modified xsi:type="dcterms:W3CDTF">2021-01-29T19:41:16Z</dcterms:modified>
</cp:coreProperties>
</file>