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0"/>
  </p:notesMasterIdLst>
  <p:sldIdLst>
    <p:sldId id="256" r:id="rId2"/>
    <p:sldId id="257" r:id="rId3"/>
    <p:sldId id="258" r:id="rId4"/>
    <p:sldId id="270" r:id="rId5"/>
    <p:sldId id="265" r:id="rId6"/>
    <p:sldId id="268" r:id="rId7"/>
    <p:sldId id="26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349"/>
    <a:srgbClr val="EEB000"/>
    <a:srgbClr val="F51B1B"/>
    <a:srgbClr val="F85E5E"/>
    <a:srgbClr val="996600"/>
    <a:srgbClr val="CC6600"/>
    <a:srgbClr val="F8CBAD"/>
    <a:srgbClr val="FFF2CC"/>
    <a:srgbClr val="E2F0D9"/>
    <a:srgbClr val="D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90"/>
  </p:normalViewPr>
  <p:slideViewPr>
    <p:cSldViewPr snapToGrid="0" snapToObjects="1">
      <p:cViewPr varScale="1">
        <p:scale>
          <a:sx n="79" d="100"/>
          <a:sy n="79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053D-6315-8D46-BAF1-E21D0C7906D3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C19B-2194-7048-AAC3-AFCFABE1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C19B-2194-7048-AAC3-AFCFABE1C1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13B8-3DFA-44F9-97B9-3616AA4FF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10158-862F-47EC-A289-3F0CB6B3A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F3A1F-E8C1-4735-B339-9A6DD667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A33D-B2C1-40F1-93B9-4F373C48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AEABC-DF4B-4D8F-9916-B85DEE01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0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7677-5903-4D73-BCC1-C3665062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1CAE4-9B5E-4CD2-8793-2F444BE33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21016-3BA1-4DD4-9C4F-2A7EDCBB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68FD1-7C79-4D27-B4B3-E3F316DA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319B4-F95C-4A67-A91F-B257E8CB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2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C4855-0073-4F8B-B7F8-BD74C471A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81EF8-E61A-42C0-852C-503A4439E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3A52B-4A08-4980-BE0E-8116E25F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EB924-AC92-4096-8283-F3E964C4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31246-E715-4D25-9BC9-D9E57A35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6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C9BB-E778-4E5B-8DFC-7D53CD24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91A0-54A5-4AC8-B2B6-A06DB8D53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3E0F0-9D39-4337-9E6F-64C32609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0AC3F-564C-4015-9F63-1B9D32F4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2D1C4-6789-45D2-952D-3937F63B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9FFA-B0C2-41FD-BE41-3A464C43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F533E-C78F-4912-87C5-6FC44406A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66B52-5D45-4271-85A6-AAEFE13B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38DB0-6CE6-45A8-ADA6-148AEF68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40069-D2C0-498B-9A0C-F2EB90A6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7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C6C3-ACF1-4511-B372-914E63B7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30D92-3024-4EE6-8400-47A446417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7803D-3905-4E60-8ACF-69B222E57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1C36D-9933-4C83-835F-87BE7F73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195B3-DC98-45B1-AFED-F771F076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89CAB-785E-4959-A347-6F5FEE3A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8FF0-5E2E-4345-91CC-C890FE1F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4BD06-DF9A-4800-8F37-5F0777CCA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C0289-31BF-4CD9-AAD1-990F7B42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D211E-ABB7-4136-AC27-19B3414FF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FF0B9-D804-446B-BBF9-808F63DC7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86F66-A66E-4059-8F09-4A5F0E7A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F7D6E-F985-4FE2-927C-87285310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15564-46AE-460B-AFA1-E0320C4F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0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E8B4-8227-4E49-A0F6-55468876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8082B-0339-411E-8A22-A1F3D454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C3980-BD37-49F1-AA02-1C6FE0D4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82D4E-0F3C-433E-B5E4-910DA869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0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9B5AE-E699-499B-BE46-F32B966A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AFCF1-132D-4281-90ED-7DA9DF85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B8C52-5DAA-4E1B-A55D-37D9673A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3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F451-43B6-4E0A-A926-A049E9ED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722F-7099-4669-9E30-271F6EE8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F77EC-575F-4472-B423-0F23062A4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2AB22-9357-485C-89EA-CF669A0E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976B9-14AB-4664-9793-E12BC9A9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36FF3-F364-4C4B-92C3-9DC59F6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0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3C30-6108-46AB-8152-3327D736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D0EA1-BBEC-4766-B99A-206D5A0FA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C2237-3BA5-45BD-9DCD-908B36ED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3D6D9-3075-4462-B213-5EB1DA7A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C5A28-705B-4AB1-B245-6896CD43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7040D-8176-49F5-8329-B30C92F6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6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97B0-A23D-4023-A10D-D2A371D7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8355-9780-44C9-A917-077D59747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FF1D0-1A38-4004-8251-670041A05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EE7A3-BF4B-43AC-9C8A-FD619636F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EB38C-C9D0-448B-AAD7-9C556B671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5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ellen.blackwood@primary-forest-school.co.uk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6EA796-2C42-4F8E-835D-3B2E89598CB4}"/>
              </a:ext>
            </a:extLst>
          </p:cNvPr>
          <p:cNvSpPr/>
          <p:nvPr/>
        </p:nvSpPr>
        <p:spPr>
          <a:xfrm>
            <a:off x="5533053" y="4231845"/>
            <a:ext cx="6658945" cy="229999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15DAD-5172-6841-BEB1-297C863BE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1306" y="4199191"/>
            <a:ext cx="6470692" cy="12293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Primary Forest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1C4E9-E3AC-FB45-BA92-99287340A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1305" y="5603546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Online Learning – KS1 Science Activities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777B2C-DA71-8144-A9D9-5EC37E77FC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4251" y="-1"/>
            <a:ext cx="4197747" cy="25472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9A81F0-48A7-430E-96E6-6139050B621F}"/>
              </a:ext>
            </a:extLst>
          </p:cNvPr>
          <p:cNvCxnSpPr>
            <a:cxnSpLocks/>
          </p:cNvCxnSpPr>
          <p:nvPr/>
        </p:nvCxnSpPr>
        <p:spPr>
          <a:xfrm>
            <a:off x="6071998" y="5484483"/>
            <a:ext cx="61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92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728A9C-CF55-4A9D-8E3A-0A61CB0043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23288-A4E5-554B-8491-83700366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5410426"/>
            <a:ext cx="9946433" cy="1073547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/>
              <a:t>The important bit for parents and teachers… but you can have a sneak peek at the activities too!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C5FE9B-DBB6-3E4B-BC76-1E07B8957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631106"/>
              </p:ext>
            </p:extLst>
          </p:nvPr>
        </p:nvGraphicFramePr>
        <p:xfrm>
          <a:off x="550506" y="176794"/>
          <a:ext cx="10885932" cy="3928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1483">
                  <a:extLst>
                    <a:ext uri="{9D8B030D-6E8A-4147-A177-3AD203B41FA5}">
                      <a16:colId xmlns:a16="http://schemas.microsoft.com/office/drawing/2014/main" val="3207827862"/>
                    </a:ext>
                  </a:extLst>
                </a:gridCol>
                <a:gridCol w="2721483">
                  <a:extLst>
                    <a:ext uri="{9D8B030D-6E8A-4147-A177-3AD203B41FA5}">
                      <a16:colId xmlns:a16="http://schemas.microsoft.com/office/drawing/2014/main" val="938983320"/>
                    </a:ext>
                  </a:extLst>
                </a:gridCol>
                <a:gridCol w="2721483">
                  <a:extLst>
                    <a:ext uri="{9D8B030D-6E8A-4147-A177-3AD203B41FA5}">
                      <a16:colId xmlns:a16="http://schemas.microsoft.com/office/drawing/2014/main" val="2315039592"/>
                    </a:ext>
                  </a:extLst>
                </a:gridCol>
                <a:gridCol w="2721483">
                  <a:extLst>
                    <a:ext uri="{9D8B030D-6E8A-4147-A177-3AD203B41FA5}">
                      <a16:colId xmlns:a16="http://schemas.microsoft.com/office/drawing/2014/main" val="594867396"/>
                    </a:ext>
                  </a:extLst>
                </a:gridCol>
              </a:tblGrid>
              <a:tr h="3260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Resources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Potential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95079"/>
                  </a:ext>
                </a:extLst>
              </a:tr>
              <a:tr h="811980">
                <a:tc>
                  <a:txBody>
                    <a:bodyPr/>
                    <a:lstStyle/>
                    <a:p>
                      <a:r>
                        <a:rPr lang="en-US" dirty="0"/>
                        <a:t>Plants – name common plants &amp; trees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 cards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Contact with harmful objects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learn to identify some common nature around them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8453"/>
                  </a:ext>
                </a:extLst>
              </a:tr>
              <a:tr h="836293">
                <a:tc>
                  <a:txBody>
                    <a:bodyPr/>
                    <a:lstStyle/>
                    <a:p>
                      <a:r>
                        <a:rPr lang="en-US" dirty="0"/>
                        <a:t>Animals – draw &amp; label the human skeleton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Human skeleton cheat sheet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Germs in nature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start to understand the structure of the human body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56772"/>
                  </a:ext>
                </a:extLst>
              </a:tr>
              <a:tr h="836293">
                <a:tc>
                  <a:txBody>
                    <a:bodyPr/>
                    <a:lstStyle/>
                    <a:p>
                      <a:r>
                        <a:rPr lang="en-US" dirty="0"/>
                        <a:t>Everyday materials –scientific adjectives</a:t>
                      </a:r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Lots of different natural resources</a:t>
                      </a:r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Contact with harmful objects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appreciate the variety of descriptive words that can be used in nature</a:t>
                      </a:r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48344"/>
                  </a:ext>
                </a:extLst>
              </a:tr>
              <a:tr h="811980">
                <a:tc>
                  <a:txBody>
                    <a:bodyPr/>
                    <a:lstStyle/>
                    <a:p>
                      <a:r>
                        <a:rPr lang="en-US" dirty="0"/>
                        <a:t>Seasonal changes – look at this season and think about the others</a:t>
                      </a:r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know the 4 season names and start to think about the differences between them</a:t>
                      </a:r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75170"/>
                  </a:ext>
                </a:extLst>
              </a:tr>
            </a:tbl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69E6311-1DC9-3C49-A2C0-27E2AF98F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5949AD0-DCED-4E84-9AB1-8E33A71A9A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3" y="-19617"/>
            <a:ext cx="10515600" cy="777430"/>
          </a:xfrm>
        </p:spPr>
        <p:txBody>
          <a:bodyPr>
            <a:normAutofit/>
          </a:bodyPr>
          <a:lstStyle/>
          <a:p>
            <a:r>
              <a:rPr lang="en-US" dirty="0"/>
              <a:t>Plants – name common plants &amp; trees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36931" y="860714"/>
            <a:ext cx="1212553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Plants and trees exist all around us and they all have their own names. How many do you know?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399120" y="1631950"/>
            <a:ext cx="10746403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Use the ID images on the next pages to try and identify some of the plants and trees on your next walk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8538955" y="2143192"/>
            <a:ext cx="3591158" cy="1518686"/>
          </a:xfrm>
          <a:prstGeom prst="cloudCallout">
            <a:avLst>
              <a:gd name="adj1" fmla="val -27848"/>
              <a:gd name="adj2" fmla="val 80932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Tick them off when you find them. How many can you find?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6B7EDD-6EEB-4D1D-AE14-630F9C39D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053" y="2145547"/>
            <a:ext cx="1581150" cy="22479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4CBA71-E097-4152-8A16-254BEFB6B5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637" y="4393448"/>
            <a:ext cx="1515533" cy="23029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C0915EB-604A-4BD4-A38E-F7343D8973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318" y="4462066"/>
            <a:ext cx="1515533" cy="23029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F790FE-58AC-43E3-9896-A21FE7DB79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989" y="2095596"/>
            <a:ext cx="1515533" cy="23029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04CFCE-024C-4D67-AB75-6981BC0459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229" y="4393448"/>
            <a:ext cx="1581150" cy="22479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5EE4677-2D24-4153-B27B-7D9EC3FBC7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02" y="2145547"/>
            <a:ext cx="1581150" cy="22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5949AD0-DCED-4E84-9AB1-8E33A71A9A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3" y="-19617"/>
            <a:ext cx="10515600" cy="777430"/>
          </a:xfrm>
        </p:spPr>
        <p:txBody>
          <a:bodyPr>
            <a:normAutofit/>
          </a:bodyPr>
          <a:lstStyle/>
          <a:p>
            <a:r>
              <a:rPr lang="en-US" dirty="0"/>
              <a:t>Plants – name common plants &amp; trees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36931" y="860714"/>
            <a:ext cx="1212553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Plants and trees exist all around us and they all have their own names. How many do you know?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399120" y="1631950"/>
            <a:ext cx="10746403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Use the ID images on the next pages to try and identify some of the plants and trees on your next walk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8150107" y="2142156"/>
            <a:ext cx="3774434" cy="1518686"/>
          </a:xfrm>
          <a:prstGeom prst="cloudCallout">
            <a:avLst>
              <a:gd name="adj1" fmla="val -27848"/>
              <a:gd name="adj2" fmla="val 80932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Some trees look very similar. Try to find the small details that make them different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D6E1-B344-43CC-812C-32D9AB5586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800" y="4335933"/>
            <a:ext cx="1933576" cy="2473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0D5069-C4BE-4D1D-AD85-399FCC100F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7324" y="3776133"/>
            <a:ext cx="2011318" cy="192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380337-478E-4325-8AF8-729F61861B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5494" y="4911051"/>
            <a:ext cx="1933575" cy="1879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15E0FB1-C14F-4167-BA03-182C4E6BB8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3184" y="4917371"/>
            <a:ext cx="1933575" cy="1879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48B4B43-36D2-4FA4-A3E0-D9975D5EB3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048" y="2400156"/>
            <a:ext cx="1933575" cy="1879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16C02DE-AED6-449C-B57C-8C735C9817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3" y="2397033"/>
            <a:ext cx="1933575" cy="187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C2FDD74-B96A-4BDE-95BE-605FB5ECFAE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550" y="4911051"/>
            <a:ext cx="1933576" cy="189224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CF78897-6EC0-44BF-82C3-927115B4A7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4" y="4335933"/>
            <a:ext cx="1933576" cy="24732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0FD619-27FF-4C39-8976-510BE30B5E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055" y="2400156"/>
            <a:ext cx="1933576" cy="24732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FDC1511-B3F6-421C-8AC8-4EF1C6BA0AB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550" y="2400156"/>
            <a:ext cx="1933576" cy="247329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6F95CC-8E97-47CF-A37E-F3040EF2BCF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52" y="2937931"/>
            <a:ext cx="300413" cy="2638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D31768-6EA0-492C-9E94-B114221EB65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358" y="4851470"/>
            <a:ext cx="300413" cy="2638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6AF284-018E-4C74-93CD-F3480188A92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123" y="2901499"/>
            <a:ext cx="300413" cy="2638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7B9176-4220-4181-8C05-151DF175CF3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123" y="5440632"/>
            <a:ext cx="300413" cy="2638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2B4E99-369B-4F02-9BF0-2F253AFAB72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509" y="2937931"/>
            <a:ext cx="300413" cy="2638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2F0F6B-57C3-4437-8283-A0575ED2C43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802" y="6451680"/>
            <a:ext cx="300413" cy="2638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4DEC90-E116-4D69-8B61-A524883246F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26" y="2924774"/>
            <a:ext cx="300413" cy="2638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EECC1E-8DED-4B78-8269-490BD7B1AF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748" y="5442871"/>
            <a:ext cx="300413" cy="2638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77A235C-1489-4B51-96B4-0FD8F3831CE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854" y="5442871"/>
            <a:ext cx="300413" cy="2638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FB452D8-CA67-40D2-8610-F1B55B652CE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5884" y="4348670"/>
            <a:ext cx="300413" cy="2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F784AF-1739-4032-A293-19181D26BC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3" y="-19617"/>
            <a:ext cx="10515600" cy="777430"/>
          </a:xfrm>
        </p:spPr>
        <p:txBody>
          <a:bodyPr>
            <a:normAutofit/>
          </a:bodyPr>
          <a:lstStyle/>
          <a:p>
            <a:r>
              <a:rPr lang="en-US" dirty="0"/>
              <a:t>Animals – draw &amp; label the human skeleton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130483" y="860714"/>
            <a:ext cx="1194177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All of our bones, together, make up the </a:t>
            </a:r>
            <a:r>
              <a:rPr lang="en-US" sz="2400" b="1" dirty="0">
                <a:solidFill>
                  <a:schemeClr val="bg1"/>
                </a:solidFill>
              </a:rPr>
              <a:t>skeleton</a:t>
            </a:r>
            <a:r>
              <a:rPr lang="en-US" sz="2400" dirty="0">
                <a:solidFill>
                  <a:schemeClr val="bg1"/>
                </a:solidFill>
              </a:rPr>
              <a:t>. Our skeleton holds us upright and in shape.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B3852A2C-BD03-AE46-A8A8-38C8641D34C0}"/>
              </a:ext>
            </a:extLst>
          </p:cNvPr>
          <p:cNvSpPr/>
          <p:nvPr/>
        </p:nvSpPr>
        <p:spPr>
          <a:xfrm>
            <a:off x="9484469" y="2012583"/>
            <a:ext cx="2625687" cy="1888208"/>
          </a:xfrm>
          <a:prstGeom prst="cloudCallout">
            <a:avLst>
              <a:gd name="adj1" fmla="val 26908"/>
              <a:gd name="adj2" fmla="val 81277"/>
            </a:avLst>
          </a:prstGeom>
          <a:solidFill>
            <a:srgbClr val="9966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Can you remember any of these bone names?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pic>
        <p:nvPicPr>
          <p:cNvPr id="1026" name="Picture 2" descr="Human Skeleton Poster - KS1, KS2, KS3 Science and Biology ...">
            <a:extLst>
              <a:ext uri="{FF2B5EF4-FFF2-40B4-BE49-F238E27FC236}">
                <a16:creationId xmlns:a16="http://schemas.microsoft.com/office/drawing/2014/main" id="{83FA8C41-7957-4AD8-BF8D-645CBFBA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83" y="1379482"/>
            <a:ext cx="7058257" cy="529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5674319" y="1482664"/>
            <a:ext cx="6387198" cy="400110"/>
          </a:xfrm>
          <a:prstGeom prst="rect">
            <a:avLst/>
          </a:prstGeom>
          <a:solidFill>
            <a:srgbClr val="CC66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Using natural items, can you re-create the human skeleton?</a:t>
            </a:r>
          </a:p>
        </p:txBody>
      </p:sp>
      <p:pic>
        <p:nvPicPr>
          <p:cNvPr id="1028" name="Picture 4" descr="Make a SKELETON with sticks and have fun learning about ...">
            <a:extLst>
              <a:ext uri="{FF2B5EF4-FFF2-40B4-BE49-F238E27FC236}">
                <a16:creationId xmlns:a16="http://schemas.microsoft.com/office/drawing/2014/main" id="{E0CF9532-221F-42F6-A9BA-E9C17695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397" y="2051652"/>
            <a:ext cx="2301433" cy="44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6F0CBA-92C9-42AB-9C70-A5E43A07E9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3" y="-19617"/>
            <a:ext cx="10515600" cy="77743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Everyday materials –scientific adjectives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130483" y="860714"/>
            <a:ext cx="1194177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science, we need to describe objects and the best way is to use adjectives. Can you use the adjectives below to describe natural objects you find on a walk?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D0E8E-5C85-6743-9310-D1C4B00525A6}"/>
              </a:ext>
            </a:extLst>
          </p:cNvPr>
          <p:cNvSpPr txBox="1"/>
          <p:nvPr/>
        </p:nvSpPr>
        <p:spPr>
          <a:xfrm>
            <a:off x="2030608" y="3113992"/>
            <a:ext cx="1263616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shiny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801757" y="1880133"/>
            <a:ext cx="114108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hard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7058438" y="4837828"/>
            <a:ext cx="1851420" cy="707886"/>
          </a:xfrm>
          <a:prstGeom prst="rect">
            <a:avLst/>
          </a:prstGeom>
          <a:solidFill>
            <a:srgbClr val="F85E5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000" dirty="0"/>
              <a:t>stretchy</a:t>
            </a:r>
            <a:endParaRPr lang="en-US" sz="4000" dirty="0"/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8342995" y="1626699"/>
            <a:ext cx="3729262" cy="1886533"/>
          </a:xfrm>
          <a:prstGeom prst="cloudCallout">
            <a:avLst>
              <a:gd name="adj1" fmla="val -38954"/>
              <a:gd name="adj2" fmla="val 70934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Can you find the opposites in this list?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e.g. hard / soft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BA5E00-39DC-4DC9-9CA2-140BF979B31D}"/>
              </a:ext>
            </a:extLst>
          </p:cNvPr>
          <p:cNvSpPr txBox="1"/>
          <p:nvPr/>
        </p:nvSpPr>
        <p:spPr>
          <a:xfrm>
            <a:off x="4566365" y="3816650"/>
            <a:ext cx="98456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soft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73B7B-944C-4D3A-A226-489749F4E1A9}"/>
              </a:ext>
            </a:extLst>
          </p:cNvPr>
          <p:cNvSpPr txBox="1"/>
          <p:nvPr/>
        </p:nvSpPr>
        <p:spPr>
          <a:xfrm>
            <a:off x="2477448" y="4874089"/>
            <a:ext cx="1043641" cy="707886"/>
          </a:xfrm>
          <a:prstGeom prst="rect">
            <a:avLst/>
          </a:prstGeom>
          <a:solidFill>
            <a:srgbClr val="F85E5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000" dirty="0"/>
              <a:t>stiff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34765-C3E5-4FD0-8AE6-DC6B08195EF9}"/>
              </a:ext>
            </a:extLst>
          </p:cNvPr>
          <p:cNvSpPr txBox="1"/>
          <p:nvPr/>
        </p:nvSpPr>
        <p:spPr>
          <a:xfrm>
            <a:off x="10646819" y="5060392"/>
            <a:ext cx="95731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dull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DDA5F1-4DD9-4CDD-965B-00ADBACE6BB5}"/>
              </a:ext>
            </a:extLst>
          </p:cNvPr>
          <p:cNvSpPr txBox="1"/>
          <p:nvPr/>
        </p:nvSpPr>
        <p:spPr>
          <a:xfrm>
            <a:off x="3801752" y="5060392"/>
            <a:ext cx="146563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rough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3D8B3B-00CE-43CE-AB68-F5A79603CB1B}"/>
              </a:ext>
            </a:extLst>
          </p:cNvPr>
          <p:cNvSpPr txBox="1"/>
          <p:nvPr/>
        </p:nvSpPr>
        <p:spPr>
          <a:xfrm>
            <a:off x="502832" y="4192714"/>
            <a:ext cx="176362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smooth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ACEE5B-9A50-4FB8-B273-66A05C6F285F}"/>
              </a:ext>
            </a:extLst>
          </p:cNvPr>
          <p:cNvSpPr txBox="1"/>
          <p:nvPr/>
        </p:nvSpPr>
        <p:spPr>
          <a:xfrm>
            <a:off x="6769475" y="3103056"/>
            <a:ext cx="1465634" cy="70788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000" dirty="0"/>
              <a:t>bendy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8446E0-6990-49FE-BF6D-64AA8CC19451}"/>
              </a:ext>
            </a:extLst>
          </p:cNvPr>
          <p:cNvSpPr txBox="1"/>
          <p:nvPr/>
        </p:nvSpPr>
        <p:spPr>
          <a:xfrm>
            <a:off x="2313076" y="2216258"/>
            <a:ext cx="2556699" cy="70788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000" dirty="0"/>
              <a:t>waterproof</a:t>
            </a:r>
            <a:endParaRPr 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74429D-3858-4440-87C6-86F088D2D036}"/>
              </a:ext>
            </a:extLst>
          </p:cNvPr>
          <p:cNvSpPr txBox="1"/>
          <p:nvPr/>
        </p:nvSpPr>
        <p:spPr>
          <a:xfrm>
            <a:off x="5942709" y="1880119"/>
            <a:ext cx="230781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absorbent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EC208A-C1E7-494A-8233-3A0F1BD437A9}"/>
              </a:ext>
            </a:extLst>
          </p:cNvPr>
          <p:cNvSpPr txBox="1"/>
          <p:nvPr/>
        </p:nvSpPr>
        <p:spPr>
          <a:xfrm>
            <a:off x="5578362" y="5837013"/>
            <a:ext cx="2618474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transparent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5AD902-0CDD-4867-9490-A67E4E6D0C10}"/>
              </a:ext>
            </a:extLst>
          </p:cNvPr>
          <p:cNvSpPr txBox="1"/>
          <p:nvPr/>
        </p:nvSpPr>
        <p:spPr>
          <a:xfrm>
            <a:off x="2370144" y="5934669"/>
            <a:ext cx="1763624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opaque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3162B6A-48B9-445A-A098-61F1C27EFB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0" y="2661852"/>
            <a:ext cx="1322775" cy="14097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1EDE85-9146-4273-9402-6C44E9DBF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804" y="2373371"/>
            <a:ext cx="2127725" cy="17494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5B1A5F-01FA-4133-83A0-3A568FF4DB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2732">
            <a:off x="5545932" y="3928332"/>
            <a:ext cx="1521815" cy="16723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822219A-62CA-486A-8837-E7B9304524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52360">
            <a:off x="9060844" y="3697958"/>
            <a:ext cx="1700417" cy="18218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FB53F2-3CB2-4F1D-AA88-0510E02DA5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565" y="3332088"/>
            <a:ext cx="1087980" cy="14603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24035D-6FF0-49DF-ABC6-9B4B707EB63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085">
            <a:off x="415210" y="5006301"/>
            <a:ext cx="1470286" cy="17297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1006BE-9667-4323-A4E2-D64697B8BCA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426" y="5503027"/>
            <a:ext cx="1267126" cy="12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AB1355-0689-466B-A6DE-A6CBE5D235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"/>
            <a:ext cx="12191999" cy="56879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500" dirty="0"/>
              <a:t>Seasonal changes – look at this season and think about the others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130483" y="860714"/>
            <a:ext cx="1194177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Everything changes around us throughout the year. The weather, the </a:t>
            </a:r>
            <a:r>
              <a:rPr lang="en-US" sz="2400" dirty="0" err="1"/>
              <a:t>colours</a:t>
            </a:r>
            <a:r>
              <a:rPr lang="en-US" sz="2400" dirty="0"/>
              <a:t>, the trees and flowers.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440972" y="2353380"/>
            <a:ext cx="2296362" cy="3785652"/>
          </a:xfrm>
          <a:prstGeom prst="rect">
            <a:avLst/>
          </a:prstGeom>
          <a:solidFill>
            <a:srgbClr val="F85E5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" pitchFamily="2" charset="2"/>
              </a:rPr>
              <a:t>Look around outside. 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What can you see that is different to the Summer?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What about the Autumn?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What makes this season unique?</a:t>
            </a:r>
            <a:endParaRPr lang="en-US" sz="2000" dirty="0"/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pic>
        <p:nvPicPr>
          <p:cNvPr id="2050" name="Picture 2" descr="Four seasons tree | Mental Health Recovery">
            <a:extLst>
              <a:ext uri="{FF2B5EF4-FFF2-40B4-BE49-F238E27FC236}">
                <a16:creationId xmlns:a16="http://schemas.microsoft.com/office/drawing/2014/main" id="{7889AE7D-92D4-4906-A4EC-9FEF61214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5167" y="1887042"/>
            <a:ext cx="6063698" cy="485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440972" y="1825565"/>
            <a:ext cx="565502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describe these as the changes of the seasons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7931019" y="1823307"/>
            <a:ext cx="3926633" cy="1507283"/>
          </a:xfrm>
          <a:prstGeom prst="cloudCallout">
            <a:avLst>
              <a:gd name="adj1" fmla="val -38954"/>
              <a:gd name="adj2" fmla="val 70934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Do you know the 4 seasons?</a:t>
            </a:r>
          </a:p>
        </p:txBody>
      </p:sp>
      <p:sp>
        <p:nvSpPr>
          <p:cNvPr id="12" name="Cloud Callout 10">
            <a:extLst>
              <a:ext uri="{FF2B5EF4-FFF2-40B4-BE49-F238E27FC236}">
                <a16:creationId xmlns:a16="http://schemas.microsoft.com/office/drawing/2014/main" id="{C7C8BD2F-1696-480C-8B23-F6DDB2B1B805}"/>
              </a:ext>
            </a:extLst>
          </p:cNvPr>
          <p:cNvSpPr/>
          <p:nvPr/>
        </p:nvSpPr>
        <p:spPr>
          <a:xfrm>
            <a:off x="8106390" y="3497930"/>
            <a:ext cx="3751262" cy="2436970"/>
          </a:xfrm>
          <a:prstGeom prst="cloudCallout">
            <a:avLst>
              <a:gd name="adj1" fmla="val -23620"/>
              <a:gd name="adj2" fmla="val 79435"/>
            </a:avLst>
          </a:prstGeom>
          <a:solidFill>
            <a:srgbClr val="EEB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Keep a diary of this season and take notes or draw pictures on the other seasons throughout the year to document the changes </a:t>
            </a:r>
          </a:p>
        </p:txBody>
      </p:sp>
    </p:spTree>
    <p:extLst>
      <p:ext uri="{BB962C8B-B14F-4D97-AF65-F5344CB8AC3E}">
        <p14:creationId xmlns:p14="http://schemas.microsoft.com/office/powerpoint/2010/main" val="11843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35F3B2-B246-4FED-841A-D514CBCDE4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D16D4-3B02-1147-B512-E5D39A1D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8942"/>
            <a:ext cx="5029200" cy="997142"/>
          </a:xfrm>
        </p:spPr>
        <p:txBody>
          <a:bodyPr>
            <a:normAutofit/>
          </a:bodyPr>
          <a:lstStyle/>
          <a:p>
            <a:r>
              <a:rPr lang="en-US" dirty="0"/>
              <a:t>How did you get on?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EB750DB-1D5D-2048-8E28-7DE273F27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159" y="0"/>
            <a:ext cx="3874841" cy="2351313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D84276F4-7A70-4340-BF98-6C7968D34C84}"/>
              </a:ext>
            </a:extLst>
          </p:cNvPr>
          <p:cNvSpPr/>
          <p:nvPr/>
        </p:nvSpPr>
        <p:spPr>
          <a:xfrm>
            <a:off x="198264" y="728428"/>
            <a:ext cx="3328416" cy="2253917"/>
          </a:xfrm>
          <a:prstGeom prst="cloudCallout">
            <a:avLst>
              <a:gd name="adj1" fmla="val 69026"/>
              <a:gd name="adj2" fmla="val 4778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was your </a:t>
            </a:r>
            <a:r>
              <a:rPr lang="en-GB" sz="2400" b="1" dirty="0"/>
              <a:t>favourite</a:t>
            </a:r>
            <a:r>
              <a:rPr lang="en-US" sz="2400" b="1" dirty="0"/>
              <a:t> activity from this pack?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2DB6C2-1FF2-47A0-AB7A-6BB71654A4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52360">
            <a:off x="6132831" y="347430"/>
            <a:ext cx="1700417" cy="1821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3CB64F-A504-46EF-9A46-66919AD6A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080" y="1519883"/>
            <a:ext cx="759443" cy="10193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F7468A-961B-4CF2-B172-2C716490FA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10" y="2976072"/>
            <a:ext cx="1007098" cy="1007098"/>
          </a:xfrm>
          <a:prstGeom prst="rect">
            <a:avLst/>
          </a:prstGeom>
        </p:spPr>
      </p:pic>
      <p:pic>
        <p:nvPicPr>
          <p:cNvPr id="13" name="Picture 4" descr="Make a SKELETON with sticks and have fun learning about ...">
            <a:extLst>
              <a:ext uri="{FF2B5EF4-FFF2-40B4-BE49-F238E27FC236}">
                <a16:creationId xmlns:a16="http://schemas.microsoft.com/office/drawing/2014/main" id="{6E27CFDD-2CCD-43A5-BC27-5A19560C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8519" y="2323320"/>
            <a:ext cx="2301433" cy="4492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our seasons tree | Mental Health Recovery">
            <a:extLst>
              <a:ext uri="{FF2B5EF4-FFF2-40B4-BE49-F238E27FC236}">
                <a16:creationId xmlns:a16="http://schemas.microsoft.com/office/drawing/2014/main" id="{78458B7E-8D68-42A6-9E38-DACB91045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916" y="4049486"/>
            <a:ext cx="3365111" cy="2696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25E43BC3-CF7B-3C47-AD27-6625B60E1E05}"/>
              </a:ext>
            </a:extLst>
          </p:cNvPr>
          <p:cNvSpPr/>
          <p:nvPr/>
        </p:nvSpPr>
        <p:spPr>
          <a:xfrm>
            <a:off x="3526680" y="3055414"/>
            <a:ext cx="6326559" cy="2902548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Share your feedback by: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Emailing - </a:t>
            </a:r>
            <a:r>
              <a:rPr lang="en-US" b="1" dirty="0">
                <a:solidFill>
                  <a:srgbClr val="92D05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ellen.blackwood@primary-forest-school.co.uk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Find us Facebook or Instagram </a:t>
            </a:r>
            <a:r>
              <a:rPr lang="en-US" b="1" dirty="0">
                <a:solidFill>
                  <a:srgbClr val="92D050"/>
                </a:solidFill>
              </a:rPr>
              <a:t>@</a:t>
            </a:r>
            <a:r>
              <a:rPr lang="en-US" b="1" dirty="0" err="1">
                <a:solidFill>
                  <a:srgbClr val="92D050"/>
                </a:solidFill>
              </a:rPr>
              <a:t>PrimaryForestSchools</a:t>
            </a:r>
            <a:endParaRPr lang="en-US" b="1" dirty="0">
              <a:solidFill>
                <a:srgbClr val="92D050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518</Words>
  <Application>Microsoft Macintosh PowerPoint</Application>
  <PresentationFormat>Widescreen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Primary Forest School</vt:lpstr>
      <vt:lpstr>The important bit for parents and teachers… but you can have a sneak peek at the activities too!</vt:lpstr>
      <vt:lpstr>Plants – name common plants &amp; trees</vt:lpstr>
      <vt:lpstr>Plants – name common plants &amp; trees</vt:lpstr>
      <vt:lpstr>Animals – draw &amp; label the human skeleton</vt:lpstr>
      <vt:lpstr>Everyday materials –scientific adjectives</vt:lpstr>
      <vt:lpstr>Seasonal changes – look at this season and think about the others</vt:lpstr>
      <vt:lpstr>How did you get 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Forest School</dc:title>
  <dc:creator>Blackwood, Ellen</dc:creator>
  <cp:lastModifiedBy>Blackwood, Ellen</cp:lastModifiedBy>
  <cp:revision>50</cp:revision>
  <dcterms:created xsi:type="dcterms:W3CDTF">2021-01-14T19:18:41Z</dcterms:created>
  <dcterms:modified xsi:type="dcterms:W3CDTF">2021-01-25T08:40:50Z</dcterms:modified>
</cp:coreProperties>
</file>