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9"/>
  </p:notesMasterIdLst>
  <p:sldIdLst>
    <p:sldId id="256" r:id="rId2"/>
    <p:sldId id="257" r:id="rId3"/>
    <p:sldId id="258" r:id="rId4"/>
    <p:sldId id="262"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D579"/>
    <a:srgbClr val="9411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7"/>
    <p:restoredTop sz="94690"/>
  </p:normalViewPr>
  <p:slideViewPr>
    <p:cSldViewPr snapToGrid="0" snapToObjects="1">
      <p:cViewPr varScale="1">
        <p:scale>
          <a:sx n="70" d="100"/>
          <a:sy n="70" d="100"/>
        </p:scale>
        <p:origin x="18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053D-6315-8D46-BAF1-E21D0C7906D3}"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C19B-2194-7048-AAC3-AFCFABE1C1E6}" type="slidenum">
              <a:rPr lang="en-US" smtClean="0"/>
              <a:t>‹#›</a:t>
            </a:fld>
            <a:endParaRPr lang="en-US"/>
          </a:p>
        </p:txBody>
      </p:sp>
    </p:spTree>
    <p:extLst>
      <p:ext uri="{BB962C8B-B14F-4D97-AF65-F5344CB8AC3E}">
        <p14:creationId xmlns:p14="http://schemas.microsoft.com/office/powerpoint/2010/main" val="321417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CC19B-2194-7048-AAC3-AFCFABE1C1E6}" type="slidenum">
              <a:rPr lang="en-US" smtClean="0"/>
              <a:t>2</a:t>
            </a:fld>
            <a:endParaRPr lang="en-US"/>
          </a:p>
        </p:txBody>
      </p:sp>
    </p:spTree>
    <p:extLst>
      <p:ext uri="{BB962C8B-B14F-4D97-AF65-F5344CB8AC3E}">
        <p14:creationId xmlns:p14="http://schemas.microsoft.com/office/powerpoint/2010/main" val="29448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1/29/21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980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1/29/21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696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1/29/21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858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6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275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1/29/21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875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1/29/21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095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554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1/29/21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55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1/29/21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0974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1/29/21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96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1/29/21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940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mailto:ellen.blackwood@primary-forest-school.co.uk"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ild stacking rocks on a beach">
            <a:extLst>
              <a:ext uri="{FF2B5EF4-FFF2-40B4-BE49-F238E27FC236}">
                <a16:creationId xmlns:a16="http://schemas.microsoft.com/office/drawing/2014/main" id="{F38271B1-5B42-4047-B6D9-1FE7A0B2907B}"/>
              </a:ext>
            </a:extLst>
          </p:cNvPr>
          <p:cNvPicPr>
            <a:picLocks noChangeAspect="1"/>
          </p:cNvPicPr>
          <p:nvPr/>
        </p:nvPicPr>
        <p:blipFill rotWithShape="1">
          <a:blip r:embed="rId2"/>
          <a:srcRect r="4000"/>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15DAD-5172-6841-BEB1-297C863BEDE7}"/>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en-US" sz="3600" dirty="0">
                <a:solidFill>
                  <a:schemeClr val="bg1"/>
                </a:solidFill>
              </a:rPr>
              <a:t>Primary Forest School</a:t>
            </a:r>
          </a:p>
        </p:txBody>
      </p:sp>
      <p:sp>
        <p:nvSpPr>
          <p:cNvPr id="3" name="Subtitle 2">
            <a:extLst>
              <a:ext uri="{FF2B5EF4-FFF2-40B4-BE49-F238E27FC236}">
                <a16:creationId xmlns:a16="http://schemas.microsoft.com/office/drawing/2014/main" id="{6C61C4E9-E3AC-FB45-BA92-99287340A7B8}"/>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Online Learning – Mindfulness &amp; Wellbeing KS2</a:t>
            </a:r>
          </a:p>
        </p:txBody>
      </p:sp>
      <p:cxnSp>
        <p:nvCxnSpPr>
          <p:cNvPr id="20" name="Straight Connector 19">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2F777B2C-DA71-8144-A9D9-5EC37E77FC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45723" y="0"/>
            <a:ext cx="1846275" cy="1120348"/>
          </a:xfrm>
          <a:prstGeom prst="rect">
            <a:avLst/>
          </a:prstGeom>
        </p:spPr>
      </p:pic>
    </p:spTree>
    <p:extLst>
      <p:ext uri="{BB962C8B-B14F-4D97-AF65-F5344CB8AC3E}">
        <p14:creationId xmlns:p14="http://schemas.microsoft.com/office/powerpoint/2010/main" val="399892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E23288-A4E5-554B-8491-83700366126A}"/>
              </a:ext>
            </a:extLst>
          </p:cNvPr>
          <p:cNvSpPr>
            <a:spLocks noGrp="1"/>
          </p:cNvSpPr>
          <p:nvPr>
            <p:ph type="title"/>
          </p:nvPr>
        </p:nvSpPr>
        <p:spPr>
          <a:xfrm>
            <a:off x="1066800" y="5208104"/>
            <a:ext cx="10058400" cy="1073547"/>
          </a:xfrm>
        </p:spPr>
        <p:txBody>
          <a:bodyPr anchor="ctr">
            <a:noAutofit/>
          </a:bodyPr>
          <a:lstStyle/>
          <a:p>
            <a:pPr algn="ctr"/>
            <a:r>
              <a:rPr lang="en-US" sz="4000" dirty="0">
                <a:solidFill>
                  <a:srgbClr val="FFFFFF"/>
                </a:solidFill>
              </a:rPr>
              <a:t>The important bit for parents and teachers… but you can have a sneak peek at the activities too!</a:t>
            </a:r>
          </a:p>
        </p:txBody>
      </p:sp>
      <p:graphicFrame>
        <p:nvGraphicFramePr>
          <p:cNvPr id="4" name="Table 4">
            <a:extLst>
              <a:ext uri="{FF2B5EF4-FFF2-40B4-BE49-F238E27FC236}">
                <a16:creationId xmlns:a16="http://schemas.microsoft.com/office/drawing/2014/main" id="{75C5FE9B-DBB6-3E4B-BC76-1E07B895757A}"/>
              </a:ext>
            </a:extLst>
          </p:cNvPr>
          <p:cNvGraphicFramePr>
            <a:graphicFrameLocks noGrp="1"/>
          </p:cNvGraphicFramePr>
          <p:nvPr>
            <p:ph idx="1"/>
            <p:extLst>
              <p:ext uri="{D42A27DB-BD31-4B8C-83A1-F6EECF244321}">
                <p14:modId xmlns:p14="http://schemas.microsoft.com/office/powerpoint/2010/main" val="3277899935"/>
              </p:ext>
            </p:extLst>
          </p:nvPr>
        </p:nvGraphicFramePr>
        <p:xfrm>
          <a:off x="643943" y="270455"/>
          <a:ext cx="10792496" cy="4683179"/>
        </p:xfrm>
        <a:graphic>
          <a:graphicData uri="http://schemas.openxmlformats.org/drawingml/2006/table">
            <a:tbl>
              <a:tblPr firstRow="1" bandRow="1">
                <a:tableStyleId>{5C22544A-7EE6-4342-B048-85BDC9FD1C3A}</a:tableStyleId>
              </a:tblPr>
              <a:tblGrid>
                <a:gridCol w="2698124">
                  <a:extLst>
                    <a:ext uri="{9D8B030D-6E8A-4147-A177-3AD203B41FA5}">
                      <a16:colId xmlns:a16="http://schemas.microsoft.com/office/drawing/2014/main" val="3207827862"/>
                    </a:ext>
                  </a:extLst>
                </a:gridCol>
                <a:gridCol w="2698124">
                  <a:extLst>
                    <a:ext uri="{9D8B030D-6E8A-4147-A177-3AD203B41FA5}">
                      <a16:colId xmlns:a16="http://schemas.microsoft.com/office/drawing/2014/main" val="938983320"/>
                    </a:ext>
                  </a:extLst>
                </a:gridCol>
                <a:gridCol w="2698124">
                  <a:extLst>
                    <a:ext uri="{9D8B030D-6E8A-4147-A177-3AD203B41FA5}">
                      <a16:colId xmlns:a16="http://schemas.microsoft.com/office/drawing/2014/main" val="2315039592"/>
                    </a:ext>
                  </a:extLst>
                </a:gridCol>
                <a:gridCol w="2698124">
                  <a:extLst>
                    <a:ext uri="{9D8B030D-6E8A-4147-A177-3AD203B41FA5}">
                      <a16:colId xmlns:a16="http://schemas.microsoft.com/office/drawing/2014/main" val="594867396"/>
                    </a:ext>
                  </a:extLst>
                </a:gridCol>
              </a:tblGrid>
              <a:tr h="415979">
                <a:tc>
                  <a:txBody>
                    <a:bodyPr/>
                    <a:lstStyle/>
                    <a:p>
                      <a:pPr algn="ctr"/>
                      <a:r>
                        <a:rPr lang="en-US" dirty="0"/>
                        <a:t>Activity</a:t>
                      </a:r>
                    </a:p>
                  </a:txBody>
                  <a:tcPr/>
                </a:tc>
                <a:tc>
                  <a:txBody>
                    <a:bodyPr/>
                    <a:lstStyle/>
                    <a:p>
                      <a:pPr algn="ctr"/>
                      <a:r>
                        <a:rPr lang="en-US" dirty="0"/>
                        <a:t>Resources Required</a:t>
                      </a:r>
                    </a:p>
                  </a:txBody>
                  <a:tcPr/>
                </a:tc>
                <a:tc>
                  <a:txBody>
                    <a:bodyPr/>
                    <a:lstStyle/>
                    <a:p>
                      <a:pPr algn="ctr"/>
                      <a:r>
                        <a:rPr lang="en-US" dirty="0"/>
                        <a:t>Potential Risks</a:t>
                      </a:r>
                    </a:p>
                  </a:txBody>
                  <a:tcPr/>
                </a:tc>
                <a:tc>
                  <a:txBody>
                    <a:bodyPr/>
                    <a:lstStyle/>
                    <a:p>
                      <a:pPr algn="ctr"/>
                      <a:r>
                        <a:rPr lang="en-US" dirty="0"/>
                        <a:t>Impact</a:t>
                      </a:r>
                    </a:p>
                  </a:txBody>
                  <a:tcPr/>
                </a:tc>
                <a:extLst>
                  <a:ext uri="{0D108BD9-81ED-4DB2-BD59-A6C34878D82A}">
                    <a16:rowId xmlns:a16="http://schemas.microsoft.com/office/drawing/2014/main" val="1757695079"/>
                  </a:ext>
                </a:extLst>
              </a:tr>
              <a:tr h="1035786">
                <a:tc>
                  <a:txBody>
                    <a:bodyPr/>
                    <a:lstStyle/>
                    <a:p>
                      <a:r>
                        <a:rPr lang="en-US" dirty="0"/>
                        <a:t>Skill – Rock Painting</a:t>
                      </a:r>
                    </a:p>
                  </a:txBody>
                  <a:tcPr/>
                </a:tc>
                <a:tc>
                  <a:txBody>
                    <a:bodyPr/>
                    <a:lstStyle/>
                    <a:p>
                      <a:r>
                        <a:rPr lang="en-US" sz="1600" dirty="0"/>
                        <a:t>Rocks, Sharpies, acrylic paint or paint pens</a:t>
                      </a:r>
                    </a:p>
                  </a:txBody>
                  <a:tcPr/>
                </a:tc>
                <a:tc>
                  <a:txBody>
                    <a:bodyPr/>
                    <a:lstStyle/>
                    <a:p>
                      <a:r>
                        <a:rPr lang="en-US" sz="1600" dirty="0"/>
                        <a:t>Throwing rocks can increase chance of breakages, use of paint, permanent markers on clothes</a:t>
                      </a:r>
                    </a:p>
                  </a:txBody>
                  <a:tcPr/>
                </a:tc>
                <a:tc>
                  <a:txBody>
                    <a:bodyPr/>
                    <a:lstStyle/>
                    <a:p>
                      <a:r>
                        <a:rPr lang="en-US" sz="1600" dirty="0"/>
                        <a:t>Children to use their art skills to decorate rocks and inspire with motivational messages</a:t>
                      </a:r>
                    </a:p>
                  </a:txBody>
                  <a:tcPr/>
                </a:tc>
                <a:extLst>
                  <a:ext uri="{0D108BD9-81ED-4DB2-BD59-A6C34878D82A}">
                    <a16:rowId xmlns:a16="http://schemas.microsoft.com/office/drawing/2014/main" val="1625638453"/>
                  </a:ext>
                </a:extLst>
              </a:tr>
              <a:tr h="1035786">
                <a:tc>
                  <a:txBody>
                    <a:bodyPr/>
                    <a:lstStyle/>
                    <a:p>
                      <a:r>
                        <a:rPr lang="en-US" dirty="0"/>
                        <a:t>Main – Blindfold Trail Game</a:t>
                      </a:r>
                    </a:p>
                  </a:txBody>
                  <a:tcPr/>
                </a:tc>
                <a:tc>
                  <a:txBody>
                    <a:bodyPr/>
                    <a:lstStyle/>
                    <a:p>
                      <a:r>
                        <a:rPr lang="en-US" sz="1600" dirty="0"/>
                        <a:t>Items for an obstacle course e.g., plant pots, chairs, buckets, blindfold, partner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Miscommunication and bumping into obstacles, </a:t>
                      </a:r>
                    </a:p>
                  </a:txBody>
                  <a:tcPr/>
                </a:tc>
                <a:tc>
                  <a:txBody>
                    <a:bodyPr/>
                    <a:lstStyle/>
                    <a:p>
                      <a:r>
                        <a:rPr lang="en-US" sz="1600" dirty="0"/>
                        <a:t>Children to trust partner to direct them safely around an obstacle course while blindfolded</a:t>
                      </a:r>
                    </a:p>
                  </a:txBody>
                  <a:tcPr/>
                </a:tc>
                <a:extLst>
                  <a:ext uri="{0D108BD9-81ED-4DB2-BD59-A6C34878D82A}">
                    <a16:rowId xmlns:a16="http://schemas.microsoft.com/office/drawing/2014/main" val="1832956772"/>
                  </a:ext>
                </a:extLst>
              </a:tr>
              <a:tr h="1035786">
                <a:tc>
                  <a:txBody>
                    <a:bodyPr/>
                    <a:lstStyle/>
                    <a:p>
                      <a:r>
                        <a:rPr lang="en-US" dirty="0"/>
                        <a:t>Extended – Being me in my World</a:t>
                      </a:r>
                    </a:p>
                  </a:txBody>
                  <a:tcPr/>
                </a:tc>
                <a:tc>
                  <a:txBody>
                    <a:bodyPr/>
                    <a:lstStyle/>
                    <a:p>
                      <a:r>
                        <a:rPr lang="en-US" sz="1600" dirty="0"/>
                        <a:t>An outdoor area with boundaries, appropriate clothing, shelter resources if wanted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Uneven ground, contact with harmful plants, boundaries.</a:t>
                      </a:r>
                    </a:p>
                    <a:p>
                      <a:endParaRPr lang="en-US" sz="1600" dirty="0"/>
                    </a:p>
                  </a:txBody>
                  <a:tcPr/>
                </a:tc>
                <a:tc>
                  <a:txBody>
                    <a:bodyPr/>
                    <a:lstStyle/>
                    <a:p>
                      <a:r>
                        <a:rPr lang="en-US" sz="1600" dirty="0"/>
                        <a:t>Children to be able to identify an area for mindfulness and be able to explain why the are is special to them.</a:t>
                      </a:r>
                    </a:p>
                  </a:txBody>
                  <a:tcPr/>
                </a:tc>
                <a:extLst>
                  <a:ext uri="{0D108BD9-81ED-4DB2-BD59-A6C34878D82A}">
                    <a16:rowId xmlns:a16="http://schemas.microsoft.com/office/drawing/2014/main" val="3027548344"/>
                  </a:ext>
                </a:extLst>
              </a:tr>
              <a:tr h="1035786">
                <a:tc>
                  <a:txBody>
                    <a:bodyPr/>
                    <a:lstStyle/>
                    <a:p>
                      <a:r>
                        <a:rPr lang="en-US" dirty="0"/>
                        <a:t>Mindfulness – Watch a Sunrise or Sunset</a:t>
                      </a:r>
                    </a:p>
                  </a:txBody>
                  <a:tcPr/>
                </a:tc>
                <a:tc>
                  <a:txBody>
                    <a:bodyPr/>
                    <a:lstStyle/>
                    <a:p>
                      <a:r>
                        <a:rPr lang="en-US" sz="1600" dirty="0"/>
                        <a:t>A clear sky gives best results, a good viewpoint, sunglasses if needed, a sweet or warm treat makes it even better too!</a:t>
                      </a:r>
                    </a:p>
                  </a:txBody>
                  <a:tcPr/>
                </a:tc>
                <a:tc>
                  <a:txBody>
                    <a:bodyPr/>
                    <a:lstStyle/>
                    <a:p>
                      <a:r>
                        <a:rPr lang="en-US" sz="1600" dirty="0"/>
                        <a:t>An early/ late start, looking directly at sun.</a:t>
                      </a:r>
                    </a:p>
                  </a:txBody>
                  <a:tcPr/>
                </a:tc>
                <a:tc>
                  <a:txBody>
                    <a:bodyPr/>
                    <a:lstStyle/>
                    <a:p>
                      <a:r>
                        <a:rPr lang="en-US" sz="1600" dirty="0"/>
                        <a:t>Children to make goals or reflect on the day ahead/past. </a:t>
                      </a:r>
                    </a:p>
                  </a:txBody>
                  <a:tcPr/>
                </a:tc>
                <a:extLst>
                  <a:ext uri="{0D108BD9-81ED-4DB2-BD59-A6C34878D82A}">
                    <a16:rowId xmlns:a16="http://schemas.microsoft.com/office/drawing/2014/main" val="3319175170"/>
                  </a:ext>
                </a:extLst>
              </a:tr>
            </a:tbl>
          </a:graphicData>
        </a:graphic>
      </p:graphicFrame>
      <p:pic>
        <p:nvPicPr>
          <p:cNvPr id="7" name="Picture 6" descr="Logo, company name&#10;&#10;Description automatically generated">
            <a:extLst>
              <a:ext uri="{FF2B5EF4-FFF2-40B4-BE49-F238E27FC236}">
                <a16:creationId xmlns:a16="http://schemas.microsoft.com/office/drawing/2014/main" id="{969E6311-1DC9-3C49-A2C0-27E2AF98F0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Tree>
    <p:extLst>
      <p:ext uri="{BB962C8B-B14F-4D97-AF65-F5344CB8AC3E}">
        <p14:creationId xmlns:p14="http://schemas.microsoft.com/office/powerpoint/2010/main" val="28229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p:txBody>
          <a:bodyPr/>
          <a:lstStyle/>
          <a:p>
            <a:r>
              <a:rPr lang="en-US" dirty="0"/>
              <a:t>Let the painting begin…</a:t>
            </a:r>
          </a:p>
        </p:txBody>
      </p:sp>
      <p:sp>
        <p:nvSpPr>
          <p:cNvPr id="6" name="TextBox 5">
            <a:extLst>
              <a:ext uri="{FF2B5EF4-FFF2-40B4-BE49-F238E27FC236}">
                <a16:creationId xmlns:a16="http://schemas.microsoft.com/office/drawing/2014/main" id="{6F40F181-B8C6-B34E-A6F5-6D76DF174FEF}"/>
              </a:ext>
            </a:extLst>
          </p:cNvPr>
          <p:cNvSpPr txBox="1"/>
          <p:nvPr/>
        </p:nvSpPr>
        <p:spPr>
          <a:xfrm>
            <a:off x="220282" y="2030692"/>
            <a:ext cx="3179741" cy="769441"/>
          </a:xfrm>
          <a:prstGeom prst="rect">
            <a:avLst/>
          </a:prstGeom>
          <a:solidFill>
            <a:schemeClr val="accent2"/>
          </a:solidFill>
        </p:spPr>
        <p:txBody>
          <a:bodyPr wrap="square" rtlCol="0">
            <a:spAutoFit/>
          </a:bodyPr>
          <a:lstStyle/>
          <a:p>
            <a:r>
              <a:rPr lang="en-US" sz="4400" dirty="0"/>
              <a:t>Rock Painting</a:t>
            </a:r>
            <a:endParaRPr lang="en-US" sz="4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3503054" y="2030692"/>
            <a:ext cx="7006108" cy="830997"/>
          </a:xfrm>
          <a:prstGeom prst="rect">
            <a:avLst/>
          </a:prstGeom>
          <a:solidFill>
            <a:srgbClr val="92D050"/>
          </a:solidFill>
        </p:spPr>
        <p:txBody>
          <a:bodyPr wrap="square" rtlCol="0">
            <a:spAutoFit/>
          </a:bodyPr>
          <a:lstStyle/>
          <a:p>
            <a:r>
              <a:rPr lang="en-US" sz="2400" dirty="0"/>
              <a:t>You need to collect smooth rocks and sharpies, acrylic paint or paint pens.</a:t>
            </a:r>
          </a:p>
        </p:txBody>
      </p:sp>
      <p:sp>
        <p:nvSpPr>
          <p:cNvPr id="10" name="TextBox 9">
            <a:extLst>
              <a:ext uri="{FF2B5EF4-FFF2-40B4-BE49-F238E27FC236}">
                <a16:creationId xmlns:a16="http://schemas.microsoft.com/office/drawing/2014/main" id="{6BA5AAE2-5B47-3540-822D-4B78EF6B377B}"/>
              </a:ext>
            </a:extLst>
          </p:cNvPr>
          <p:cNvSpPr txBox="1"/>
          <p:nvPr/>
        </p:nvSpPr>
        <p:spPr>
          <a:xfrm>
            <a:off x="3503054" y="3875843"/>
            <a:ext cx="3142445" cy="1015663"/>
          </a:xfrm>
          <a:prstGeom prst="rect">
            <a:avLst/>
          </a:prstGeom>
          <a:solidFill>
            <a:schemeClr val="accent1">
              <a:lumMod val="40000"/>
              <a:lumOff val="60000"/>
            </a:schemeClr>
          </a:solidFill>
        </p:spPr>
        <p:txBody>
          <a:bodyPr wrap="square" rtlCol="0">
            <a:spAutoFit/>
          </a:bodyPr>
          <a:lstStyle/>
          <a:p>
            <a:pPr algn="just"/>
            <a:r>
              <a:rPr lang="en-US" sz="2000" dirty="0"/>
              <a:t>For an extra challenge make kindness rocks with a nice or motivational message</a:t>
            </a:r>
            <a:endParaRPr lang="en-US"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9453522" y="97056"/>
            <a:ext cx="2738478" cy="1960408"/>
          </a:xfrm>
          <a:prstGeom prst="cloudCallout">
            <a:avLst>
              <a:gd name="adj1" fmla="val -19893"/>
              <a:gd name="adj2" fmla="val 82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aware of where you take your rock as some areas are prohibited!</a:t>
            </a:r>
          </a:p>
        </p:txBody>
      </p:sp>
      <p:pic>
        <p:nvPicPr>
          <p:cNvPr id="29" name="Picture 28" descr="Logo, company name&#10;&#10;Description automatically generated">
            <a:extLst>
              <a:ext uri="{FF2B5EF4-FFF2-40B4-BE49-F238E27FC236}">
                <a16:creationId xmlns:a16="http://schemas.microsoft.com/office/drawing/2014/main" id="{1891BA7A-B44C-A94D-9BF2-B5C9FA76FA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51299" y="6025016"/>
            <a:ext cx="1340701" cy="813558"/>
          </a:xfrm>
          <a:prstGeom prst="rect">
            <a:avLst/>
          </a:prstGeom>
        </p:spPr>
      </p:pic>
      <p:sp>
        <p:nvSpPr>
          <p:cNvPr id="5" name="TextBox 4">
            <a:extLst>
              <a:ext uri="{FF2B5EF4-FFF2-40B4-BE49-F238E27FC236}">
                <a16:creationId xmlns:a16="http://schemas.microsoft.com/office/drawing/2014/main" id="{8B455110-F4BF-2946-BC0F-C27EDA106C16}"/>
              </a:ext>
            </a:extLst>
          </p:cNvPr>
          <p:cNvSpPr txBox="1"/>
          <p:nvPr/>
        </p:nvSpPr>
        <p:spPr>
          <a:xfrm>
            <a:off x="3503054" y="2956417"/>
            <a:ext cx="7006108" cy="830997"/>
          </a:xfrm>
          <a:prstGeom prst="rect">
            <a:avLst/>
          </a:prstGeom>
          <a:solidFill>
            <a:schemeClr val="accent2">
              <a:lumMod val="60000"/>
              <a:lumOff val="40000"/>
            </a:schemeClr>
          </a:solidFill>
        </p:spPr>
        <p:txBody>
          <a:bodyPr wrap="square" rtlCol="0">
            <a:spAutoFit/>
          </a:bodyPr>
          <a:lstStyle/>
          <a:p>
            <a:r>
              <a:rPr lang="en-US" sz="2400" dirty="0"/>
              <a:t>Using your arts materials can you decorate your rocks in all different patterns. Take a look for inspiration…</a:t>
            </a:r>
          </a:p>
        </p:txBody>
      </p:sp>
      <p:pic>
        <p:nvPicPr>
          <p:cNvPr id="1026" name="Picture 2" descr="IMG_3751">
            <a:extLst>
              <a:ext uri="{FF2B5EF4-FFF2-40B4-BE49-F238E27FC236}">
                <a16:creationId xmlns:a16="http://schemas.microsoft.com/office/drawing/2014/main" id="{93EEA821-33E8-274B-A952-9C318E2AF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40" y="3093465"/>
            <a:ext cx="2852424" cy="3004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tdoor Craft Ideas: Painting Garden Rocks - Kit Kraft">
            <a:extLst>
              <a:ext uri="{FF2B5EF4-FFF2-40B4-BE49-F238E27FC236}">
                <a16:creationId xmlns:a16="http://schemas.microsoft.com/office/drawing/2014/main" id="{676751C0-FCDA-AB4F-BFB6-A56EA2BBD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475" y="3882142"/>
            <a:ext cx="2967687" cy="2451321"/>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Callout 14">
            <a:extLst>
              <a:ext uri="{FF2B5EF4-FFF2-40B4-BE49-F238E27FC236}">
                <a16:creationId xmlns:a16="http://schemas.microsoft.com/office/drawing/2014/main" id="{B3D95F3E-E90E-B646-861E-4EAB9D6EFF73}"/>
              </a:ext>
            </a:extLst>
          </p:cNvPr>
          <p:cNvSpPr/>
          <p:nvPr/>
        </p:nvSpPr>
        <p:spPr>
          <a:xfrm>
            <a:off x="3854475" y="4891506"/>
            <a:ext cx="3515932" cy="1693231"/>
          </a:xfrm>
          <a:prstGeom prst="cloudCallout">
            <a:avLst>
              <a:gd name="adj1" fmla="val 39048"/>
              <a:gd name="adj2" fmla="val -75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your rock or put it out for others to see. What will you do?</a:t>
            </a:r>
          </a:p>
        </p:txBody>
      </p:sp>
    </p:spTree>
    <p:extLst>
      <p:ext uri="{BB962C8B-B14F-4D97-AF65-F5344CB8AC3E}">
        <p14:creationId xmlns:p14="http://schemas.microsoft.com/office/powerpoint/2010/main" val="23702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P spid="11" grpId="0" animBg="1"/>
      <p:bldP spid="5"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1125610" y="16175"/>
            <a:ext cx="10058400" cy="1450757"/>
          </a:xfrm>
        </p:spPr>
        <p:txBody>
          <a:bodyPr>
            <a:normAutofit/>
          </a:bodyPr>
          <a:lstStyle/>
          <a:p>
            <a:r>
              <a:rPr lang="en-US" sz="4400" dirty="0"/>
              <a:t>Go that way!…No not that way!... That way!</a:t>
            </a:r>
          </a:p>
        </p:txBody>
      </p:sp>
      <p:sp>
        <p:nvSpPr>
          <p:cNvPr id="6" name="TextBox 5">
            <a:extLst>
              <a:ext uri="{FF2B5EF4-FFF2-40B4-BE49-F238E27FC236}">
                <a16:creationId xmlns:a16="http://schemas.microsoft.com/office/drawing/2014/main" id="{6F40F181-B8C6-B34E-A6F5-6D76DF174FEF}"/>
              </a:ext>
            </a:extLst>
          </p:cNvPr>
          <p:cNvSpPr txBox="1"/>
          <p:nvPr/>
        </p:nvSpPr>
        <p:spPr>
          <a:xfrm>
            <a:off x="230848" y="2062920"/>
            <a:ext cx="2917942" cy="1446550"/>
          </a:xfrm>
          <a:prstGeom prst="rect">
            <a:avLst/>
          </a:prstGeom>
          <a:solidFill>
            <a:schemeClr val="accent6"/>
          </a:solidFill>
        </p:spPr>
        <p:txBody>
          <a:bodyPr wrap="square" rtlCol="0">
            <a:spAutoFit/>
          </a:bodyPr>
          <a:lstStyle/>
          <a:p>
            <a:r>
              <a:rPr lang="en-US" sz="4400" dirty="0"/>
              <a:t>Blindfold Trail Game</a:t>
            </a:r>
            <a:endParaRPr lang="en-US" sz="4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3280614" y="2028616"/>
            <a:ext cx="8117188" cy="830997"/>
          </a:xfrm>
          <a:prstGeom prst="rect">
            <a:avLst/>
          </a:prstGeom>
          <a:solidFill>
            <a:schemeClr val="accent6">
              <a:lumMod val="20000"/>
              <a:lumOff val="80000"/>
            </a:schemeClr>
          </a:solidFill>
        </p:spPr>
        <p:txBody>
          <a:bodyPr wrap="square" rtlCol="0">
            <a:spAutoFit/>
          </a:bodyPr>
          <a:lstStyle/>
          <a:p>
            <a:r>
              <a:rPr lang="en-US" sz="2400" dirty="0"/>
              <a:t>You will need to set up an obstacle course (inside or outdoors) using items such as plant pots, buckets, rope and chairs. </a:t>
            </a:r>
          </a:p>
        </p:txBody>
      </p:sp>
      <p:sp>
        <p:nvSpPr>
          <p:cNvPr id="8" name="TextBox 7">
            <a:extLst>
              <a:ext uri="{FF2B5EF4-FFF2-40B4-BE49-F238E27FC236}">
                <a16:creationId xmlns:a16="http://schemas.microsoft.com/office/drawing/2014/main" id="{B9EA4E60-8DCA-FF42-979D-CB1E99630A6E}"/>
              </a:ext>
            </a:extLst>
          </p:cNvPr>
          <p:cNvSpPr txBox="1"/>
          <p:nvPr/>
        </p:nvSpPr>
        <p:spPr>
          <a:xfrm>
            <a:off x="3280614" y="2993304"/>
            <a:ext cx="8117189" cy="830997"/>
          </a:xfrm>
          <a:prstGeom prst="rect">
            <a:avLst/>
          </a:prstGeom>
          <a:solidFill>
            <a:schemeClr val="accent6">
              <a:lumMod val="40000"/>
              <a:lumOff val="60000"/>
            </a:schemeClr>
          </a:solidFill>
        </p:spPr>
        <p:txBody>
          <a:bodyPr wrap="square" rtlCol="0">
            <a:spAutoFit/>
          </a:bodyPr>
          <a:lstStyle/>
          <a:p>
            <a:r>
              <a:rPr lang="en-US" sz="2400" dirty="0"/>
              <a:t>Find yourself a blindfold (a scarf is great use), cover your eyes… after reading what to do of course!</a:t>
            </a:r>
          </a:p>
        </p:txBody>
      </p:sp>
      <p:sp>
        <p:nvSpPr>
          <p:cNvPr id="10" name="TextBox 9">
            <a:extLst>
              <a:ext uri="{FF2B5EF4-FFF2-40B4-BE49-F238E27FC236}">
                <a16:creationId xmlns:a16="http://schemas.microsoft.com/office/drawing/2014/main" id="{6BA5AAE2-5B47-3540-822D-4B78EF6B377B}"/>
              </a:ext>
            </a:extLst>
          </p:cNvPr>
          <p:cNvSpPr txBox="1"/>
          <p:nvPr/>
        </p:nvSpPr>
        <p:spPr>
          <a:xfrm>
            <a:off x="230848" y="4929714"/>
            <a:ext cx="3542662" cy="1323439"/>
          </a:xfrm>
          <a:prstGeom prst="rect">
            <a:avLst/>
          </a:prstGeom>
          <a:solidFill>
            <a:schemeClr val="accent6">
              <a:lumMod val="75000"/>
            </a:schemeClr>
          </a:solidFill>
        </p:spPr>
        <p:txBody>
          <a:bodyPr wrap="square" rtlCol="0">
            <a:spAutoFit/>
          </a:bodyPr>
          <a:lstStyle/>
          <a:p>
            <a:pPr algn="just"/>
            <a:r>
              <a:rPr lang="en-US" sz="2000" dirty="0">
                <a:solidFill>
                  <a:schemeClr val="bg1"/>
                </a:solidFill>
              </a:rPr>
              <a:t>For an extra challenge think about making the course harder by having to go over or under an obstacle!</a:t>
            </a:r>
            <a:endParaRPr lang="en-US" dirty="0">
              <a:solidFill>
                <a:schemeClr val="bg1"/>
              </a:solidFill>
            </a:endParaRPr>
          </a:p>
        </p:txBody>
      </p:sp>
      <p:sp>
        <p:nvSpPr>
          <p:cNvPr id="24" name="Cloud Callout 23">
            <a:extLst>
              <a:ext uri="{FF2B5EF4-FFF2-40B4-BE49-F238E27FC236}">
                <a16:creationId xmlns:a16="http://schemas.microsoft.com/office/drawing/2014/main" id="{B0FB1552-2F9A-6F46-90E3-F88DB3CEF64E}"/>
              </a:ext>
            </a:extLst>
          </p:cNvPr>
          <p:cNvSpPr/>
          <p:nvPr/>
        </p:nvSpPr>
        <p:spPr>
          <a:xfrm>
            <a:off x="4324668" y="4827666"/>
            <a:ext cx="3660285" cy="2063514"/>
          </a:xfrm>
          <a:prstGeom prst="cloudCallout">
            <a:avLst>
              <a:gd name="adj1" fmla="val -56981"/>
              <a:gd name="adj2" fmla="val -443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not get the whole family involved! Which pair can make it round the course in the quickest time?</a:t>
            </a:r>
          </a:p>
        </p:txBody>
      </p:sp>
      <p:pic>
        <p:nvPicPr>
          <p:cNvPr id="37" name="Picture 36" descr="Logo, company name&#10;&#10;Description automatically generated">
            <a:extLst>
              <a:ext uri="{FF2B5EF4-FFF2-40B4-BE49-F238E27FC236}">
                <a16:creationId xmlns:a16="http://schemas.microsoft.com/office/drawing/2014/main" id="{BA2E3636-116B-E040-A2B2-B674B3D47F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3" name="TextBox 2">
            <a:extLst>
              <a:ext uri="{FF2B5EF4-FFF2-40B4-BE49-F238E27FC236}">
                <a16:creationId xmlns:a16="http://schemas.microsoft.com/office/drawing/2014/main" id="{3B9AC60D-6A68-3C4F-A93B-F90A1074D029}"/>
              </a:ext>
            </a:extLst>
          </p:cNvPr>
          <p:cNvSpPr txBox="1"/>
          <p:nvPr/>
        </p:nvSpPr>
        <p:spPr>
          <a:xfrm>
            <a:off x="3280614" y="3939208"/>
            <a:ext cx="8117188" cy="830997"/>
          </a:xfrm>
          <a:prstGeom prst="rect">
            <a:avLst/>
          </a:prstGeom>
          <a:solidFill>
            <a:schemeClr val="accent6">
              <a:lumMod val="60000"/>
              <a:lumOff val="40000"/>
            </a:schemeClr>
          </a:solidFill>
        </p:spPr>
        <p:txBody>
          <a:bodyPr wrap="square" rtlCol="0">
            <a:spAutoFit/>
          </a:bodyPr>
          <a:lstStyle/>
          <a:p>
            <a:r>
              <a:rPr lang="en-GB" sz="2400" dirty="0"/>
              <a:t>You will also need a partner to direct you. You can use hands on shoulders to help and then try only using your voice, </a:t>
            </a:r>
            <a:r>
              <a:rPr lang="en-GB" sz="2400" b="1" dirty="0"/>
              <a:t>no peeking!</a:t>
            </a:r>
            <a:endParaRPr lang="en-GB" sz="2400" dirty="0"/>
          </a:p>
        </p:txBody>
      </p:sp>
      <p:pic>
        <p:nvPicPr>
          <p:cNvPr id="1026" name="Picture 2" descr="Exploring the Sense of Smell with a Game ~ Learn Play Imagine">
            <a:extLst>
              <a:ext uri="{FF2B5EF4-FFF2-40B4-BE49-F238E27FC236}">
                <a16:creationId xmlns:a16="http://schemas.microsoft.com/office/drawing/2014/main" id="{CD13505F-A899-4944-B90F-34521F664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933"/>
          <a:stretch/>
        </p:blipFill>
        <p:spPr bwMode="auto">
          <a:xfrm>
            <a:off x="230848" y="3530941"/>
            <a:ext cx="1236851" cy="1377302"/>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a:extLst>
              <a:ext uri="{FF2B5EF4-FFF2-40B4-BE49-F238E27FC236}">
                <a16:creationId xmlns:a16="http://schemas.microsoft.com/office/drawing/2014/main" id="{61AA9D56-AE1D-DE4F-91FF-248D36697D5F}"/>
              </a:ext>
            </a:extLst>
          </p:cNvPr>
          <p:cNvSpPr/>
          <p:nvPr/>
        </p:nvSpPr>
        <p:spPr>
          <a:xfrm>
            <a:off x="8536111" y="4929714"/>
            <a:ext cx="2551620" cy="1770213"/>
          </a:xfrm>
          <a:prstGeom prst="cloudCallout">
            <a:avLst>
              <a:gd name="adj1" fmla="val -61677"/>
              <a:gd name="adj2" fmla="val -494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words are helpful/ not helpful to know to help with directions?</a:t>
            </a:r>
          </a:p>
        </p:txBody>
      </p:sp>
      <p:pic>
        <p:nvPicPr>
          <p:cNvPr id="2050" name="Picture 2" descr="p2lg are learning about The Senses |">
            <a:extLst>
              <a:ext uri="{FF2B5EF4-FFF2-40B4-BE49-F238E27FC236}">
                <a16:creationId xmlns:a16="http://schemas.microsoft.com/office/drawing/2014/main" id="{A3276D08-8DBC-5842-BB5A-9D642D717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2" t="2305" r="5822" b="2305"/>
          <a:stretch/>
        </p:blipFill>
        <p:spPr bwMode="auto">
          <a:xfrm>
            <a:off x="1803935" y="3530941"/>
            <a:ext cx="1329209" cy="139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0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par>
                                <p:cTn id="31" presetID="55"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1000" fill="hold"/>
                                        <p:tgtEl>
                                          <p:spTgt spid="1026"/>
                                        </p:tgtEl>
                                        <p:attrNameLst>
                                          <p:attrName>ppt_w</p:attrName>
                                        </p:attrNameLst>
                                      </p:cBhvr>
                                      <p:tavLst>
                                        <p:tav tm="0">
                                          <p:val>
                                            <p:strVal val="#ppt_w*0.70"/>
                                          </p:val>
                                        </p:tav>
                                        <p:tav tm="100000">
                                          <p:val>
                                            <p:strVal val="#ppt_w"/>
                                          </p:val>
                                        </p:tav>
                                      </p:tavLst>
                                    </p:anim>
                                    <p:anim calcmode="lin" valueType="num">
                                      <p:cBhvr>
                                        <p:cTn id="34" dur="1000" fill="hold"/>
                                        <p:tgtEl>
                                          <p:spTgt spid="1026"/>
                                        </p:tgtEl>
                                        <p:attrNameLst>
                                          <p:attrName>ppt_h</p:attrName>
                                        </p:attrNameLst>
                                      </p:cBhvr>
                                      <p:tavLst>
                                        <p:tav tm="0">
                                          <p:val>
                                            <p:strVal val="#ppt_h"/>
                                          </p:val>
                                        </p:tav>
                                        <p:tav tm="100000">
                                          <p:val>
                                            <p:strVal val="#ppt_h"/>
                                          </p:val>
                                        </p:tav>
                                      </p:tavLst>
                                    </p:anim>
                                    <p:animEffect transition="in" filter="fade">
                                      <p:cBhvr>
                                        <p:cTn id="35" dur="10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strVal val="#ppt_w*0.70"/>
                                          </p:val>
                                        </p:tav>
                                        <p:tav tm="100000">
                                          <p:val>
                                            <p:strVal val="#ppt_w"/>
                                          </p:val>
                                        </p:tav>
                                      </p:tavLst>
                                    </p:anim>
                                    <p:anim calcmode="lin" valueType="num">
                                      <p:cBhvr>
                                        <p:cTn id="41" dur="1000" fill="hold"/>
                                        <p:tgtEl>
                                          <p:spTgt spid="3"/>
                                        </p:tgtEl>
                                        <p:attrNameLst>
                                          <p:attrName>ppt_h</p:attrName>
                                        </p:attrNameLst>
                                      </p:cBhvr>
                                      <p:tavLst>
                                        <p:tav tm="0">
                                          <p:val>
                                            <p:strVal val="#ppt_h"/>
                                          </p:val>
                                        </p:tav>
                                        <p:tav tm="100000">
                                          <p:val>
                                            <p:strVal val="#ppt_h"/>
                                          </p:val>
                                        </p:tav>
                                      </p:tavLst>
                                    </p:anim>
                                    <p:animEffect transition="in" filter="fade">
                                      <p:cBhvr>
                                        <p:cTn id="42" dur="1000"/>
                                        <p:tgtEl>
                                          <p:spTgt spid="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strVal val="#ppt_w*0.70"/>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par>
                                <p:cTn id="55" presetID="55" presetClass="entr" presetSubtype="0" fill="hold" nodeType="with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p:cTn id="57" dur="1000" fill="hold"/>
                                        <p:tgtEl>
                                          <p:spTgt spid="2050"/>
                                        </p:tgtEl>
                                        <p:attrNameLst>
                                          <p:attrName>ppt_w</p:attrName>
                                        </p:attrNameLst>
                                      </p:cBhvr>
                                      <p:tavLst>
                                        <p:tav tm="0">
                                          <p:val>
                                            <p:strVal val="#ppt_w*0.70"/>
                                          </p:val>
                                        </p:tav>
                                        <p:tav tm="100000">
                                          <p:val>
                                            <p:strVal val="#ppt_w"/>
                                          </p:val>
                                        </p:tav>
                                      </p:tavLst>
                                    </p:anim>
                                    <p:anim calcmode="lin" valueType="num">
                                      <p:cBhvr>
                                        <p:cTn id="58" dur="1000" fill="hold"/>
                                        <p:tgtEl>
                                          <p:spTgt spid="2050"/>
                                        </p:tgtEl>
                                        <p:attrNameLst>
                                          <p:attrName>ppt_h</p:attrName>
                                        </p:attrNameLst>
                                      </p:cBhvr>
                                      <p:tavLst>
                                        <p:tav tm="0">
                                          <p:val>
                                            <p:strVal val="#ppt_h"/>
                                          </p:val>
                                        </p:tav>
                                        <p:tav tm="100000">
                                          <p:val>
                                            <p:strVal val="#ppt_h"/>
                                          </p:val>
                                        </p:tav>
                                      </p:tavLst>
                                    </p:anim>
                                    <p:animEffect transition="in" filter="fade">
                                      <p:cBhvr>
                                        <p:cTn id="59" dur="1000"/>
                                        <p:tgtEl>
                                          <p:spTgt spid="2050"/>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1000" fill="hold"/>
                                        <p:tgtEl>
                                          <p:spTgt spid="24"/>
                                        </p:tgtEl>
                                        <p:attrNameLst>
                                          <p:attrName>ppt_w</p:attrName>
                                        </p:attrNameLst>
                                      </p:cBhvr>
                                      <p:tavLst>
                                        <p:tav tm="0">
                                          <p:val>
                                            <p:strVal val="#ppt_w*0.70"/>
                                          </p:val>
                                        </p:tav>
                                        <p:tav tm="100000">
                                          <p:val>
                                            <p:strVal val="#ppt_w"/>
                                          </p:val>
                                        </p:tav>
                                      </p:tavLst>
                                    </p:anim>
                                    <p:anim calcmode="lin" valueType="num">
                                      <p:cBhvr>
                                        <p:cTn id="65" dur="1000" fill="hold"/>
                                        <p:tgtEl>
                                          <p:spTgt spid="24"/>
                                        </p:tgtEl>
                                        <p:attrNameLst>
                                          <p:attrName>ppt_h</p:attrName>
                                        </p:attrNameLst>
                                      </p:cBhvr>
                                      <p:tavLst>
                                        <p:tav tm="0">
                                          <p:val>
                                            <p:strVal val="#ppt_h"/>
                                          </p:val>
                                        </p:tav>
                                        <p:tav tm="100000">
                                          <p:val>
                                            <p:strVal val="#ppt_h"/>
                                          </p:val>
                                        </p:tav>
                                      </p:tavLst>
                                    </p:anim>
                                    <p:animEffect transition="in" filter="fade">
                                      <p:cBhvr>
                                        <p:cTn id="6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24" grpId="0" animBg="1"/>
      <p:bldP spid="3"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p:txBody>
          <a:bodyPr/>
          <a:lstStyle/>
          <a:p>
            <a:r>
              <a:rPr lang="en-US" dirty="0"/>
              <a:t>Being Me in My World…</a:t>
            </a:r>
          </a:p>
        </p:txBody>
      </p:sp>
      <p:sp>
        <p:nvSpPr>
          <p:cNvPr id="6" name="TextBox 5">
            <a:extLst>
              <a:ext uri="{FF2B5EF4-FFF2-40B4-BE49-F238E27FC236}">
                <a16:creationId xmlns:a16="http://schemas.microsoft.com/office/drawing/2014/main" id="{6F40F181-B8C6-B34E-A6F5-6D76DF174FEF}"/>
              </a:ext>
            </a:extLst>
          </p:cNvPr>
          <p:cNvSpPr txBox="1"/>
          <p:nvPr/>
        </p:nvSpPr>
        <p:spPr>
          <a:xfrm>
            <a:off x="554878" y="2041997"/>
            <a:ext cx="10933077" cy="830997"/>
          </a:xfrm>
          <a:prstGeom prst="rect">
            <a:avLst/>
          </a:prstGeom>
          <a:solidFill>
            <a:srgbClr val="FFC000"/>
          </a:solidFill>
        </p:spPr>
        <p:txBody>
          <a:bodyPr wrap="square" rtlCol="0">
            <a:spAutoFit/>
          </a:bodyPr>
          <a:lstStyle/>
          <a:p>
            <a:r>
              <a:rPr lang="en-US" sz="2400" dirty="0"/>
              <a:t>When you go out for your daily exercise agree with your adult an area you can explore independently (by yourself!). Your challenge is to find an area that is just for YOU! </a:t>
            </a:r>
            <a:endParaRPr lang="en-US" sz="2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129041" y="2984420"/>
            <a:ext cx="7461466" cy="400110"/>
          </a:xfrm>
          <a:prstGeom prst="rect">
            <a:avLst/>
          </a:prstGeom>
          <a:solidFill>
            <a:srgbClr val="FF9300"/>
          </a:solidFill>
        </p:spPr>
        <p:txBody>
          <a:bodyPr wrap="none" rtlCol="0">
            <a:spAutoFit/>
          </a:bodyPr>
          <a:lstStyle/>
          <a:p>
            <a:r>
              <a:rPr lang="en-US" sz="2000" dirty="0"/>
              <a:t>Maybe, you like watching the world go by so find a nice look out point?</a:t>
            </a:r>
          </a:p>
        </p:txBody>
      </p:sp>
      <p:sp>
        <p:nvSpPr>
          <p:cNvPr id="10" name="TextBox 9">
            <a:extLst>
              <a:ext uri="{FF2B5EF4-FFF2-40B4-BE49-F238E27FC236}">
                <a16:creationId xmlns:a16="http://schemas.microsoft.com/office/drawing/2014/main" id="{6BA5AAE2-5B47-3540-822D-4B78EF6B377B}"/>
              </a:ext>
            </a:extLst>
          </p:cNvPr>
          <p:cNvSpPr txBox="1"/>
          <p:nvPr/>
        </p:nvSpPr>
        <p:spPr>
          <a:xfrm>
            <a:off x="7650446" y="4687916"/>
            <a:ext cx="4212205" cy="1323439"/>
          </a:xfrm>
          <a:prstGeom prst="rect">
            <a:avLst/>
          </a:prstGeom>
          <a:solidFill>
            <a:srgbClr val="FF7E79"/>
          </a:solidFill>
        </p:spPr>
        <p:txBody>
          <a:bodyPr wrap="square" rtlCol="0">
            <a:spAutoFit/>
          </a:bodyPr>
          <a:lstStyle/>
          <a:p>
            <a:pPr algn="just"/>
            <a:r>
              <a:rPr lang="en-US" sz="2000" dirty="0"/>
              <a:t>For an extra challenge you can take resources to stay in your special area for a while… I’d recommend a snack, drink and something to sit on.</a:t>
            </a:r>
            <a:endParaRPr lang="en-US" dirty="0"/>
          </a:p>
        </p:txBody>
      </p:sp>
      <p:sp>
        <p:nvSpPr>
          <p:cNvPr id="26" name="Cloud Callout 25">
            <a:extLst>
              <a:ext uri="{FF2B5EF4-FFF2-40B4-BE49-F238E27FC236}">
                <a16:creationId xmlns:a16="http://schemas.microsoft.com/office/drawing/2014/main" id="{B3852A2C-BD03-AE46-A8A8-38C8641D34C0}"/>
              </a:ext>
            </a:extLst>
          </p:cNvPr>
          <p:cNvSpPr/>
          <p:nvPr/>
        </p:nvSpPr>
        <p:spPr>
          <a:xfrm>
            <a:off x="329349" y="4897443"/>
            <a:ext cx="2243349" cy="1113912"/>
          </a:xfrm>
          <a:prstGeom prst="cloudCallout">
            <a:avLst>
              <a:gd name="adj1" fmla="val 50234"/>
              <a:gd name="adj2" fmla="val -71662"/>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is your area special to you?</a:t>
            </a:r>
          </a:p>
        </p:txBody>
      </p:sp>
      <p:pic>
        <p:nvPicPr>
          <p:cNvPr id="29" name="Picture 28" descr="Logo, company name&#10;&#10;Description automatically generated">
            <a:extLst>
              <a:ext uri="{FF2B5EF4-FFF2-40B4-BE49-F238E27FC236}">
                <a16:creationId xmlns:a16="http://schemas.microsoft.com/office/drawing/2014/main" id="{8A65D6C2-7E8B-A045-99B2-E6B6C23C21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3" name="TextBox 2">
            <a:extLst>
              <a:ext uri="{FF2B5EF4-FFF2-40B4-BE49-F238E27FC236}">
                <a16:creationId xmlns:a16="http://schemas.microsoft.com/office/drawing/2014/main" id="{0EE464BA-6B7D-094F-BADB-C98CB84282EF}"/>
              </a:ext>
            </a:extLst>
          </p:cNvPr>
          <p:cNvSpPr txBox="1"/>
          <p:nvPr/>
        </p:nvSpPr>
        <p:spPr>
          <a:xfrm>
            <a:off x="2936922" y="3495956"/>
            <a:ext cx="9113200" cy="400110"/>
          </a:xfrm>
          <a:prstGeom prst="rect">
            <a:avLst/>
          </a:prstGeom>
          <a:solidFill>
            <a:srgbClr val="FFD579"/>
          </a:solidFill>
        </p:spPr>
        <p:txBody>
          <a:bodyPr wrap="none" rtlCol="0">
            <a:spAutoFit/>
          </a:bodyPr>
          <a:lstStyle/>
          <a:p>
            <a:r>
              <a:rPr lang="en-GB" sz="2000" dirty="0"/>
              <a:t>Maybe, you like all the wildlife so have to hide so you don’t scare them when they visit? </a:t>
            </a:r>
          </a:p>
        </p:txBody>
      </p:sp>
      <p:sp>
        <p:nvSpPr>
          <p:cNvPr id="4" name="TextBox 3">
            <a:extLst>
              <a:ext uri="{FF2B5EF4-FFF2-40B4-BE49-F238E27FC236}">
                <a16:creationId xmlns:a16="http://schemas.microsoft.com/office/drawing/2014/main" id="{7C32B928-E5DF-994B-AAD1-96F25AA2C71B}"/>
              </a:ext>
            </a:extLst>
          </p:cNvPr>
          <p:cNvSpPr txBox="1"/>
          <p:nvPr/>
        </p:nvSpPr>
        <p:spPr>
          <a:xfrm>
            <a:off x="129041" y="3976723"/>
            <a:ext cx="11552097" cy="400110"/>
          </a:xfrm>
          <a:prstGeom prst="rect">
            <a:avLst/>
          </a:prstGeom>
          <a:solidFill>
            <a:srgbClr val="FF9300"/>
          </a:solidFill>
        </p:spPr>
        <p:txBody>
          <a:bodyPr wrap="square" rtlCol="0">
            <a:spAutoFit/>
          </a:bodyPr>
          <a:lstStyle/>
          <a:p>
            <a:r>
              <a:rPr lang="en-GB" sz="2000" dirty="0"/>
              <a:t>Maybe, you like being tall so get some height by climbing a tree (make sure your adult is nearby for this though!)</a:t>
            </a:r>
          </a:p>
        </p:txBody>
      </p:sp>
      <p:pic>
        <p:nvPicPr>
          <p:cNvPr id="2052" name="Picture 4" descr="Mindfulness - And breathe… | Nursery World">
            <a:extLst>
              <a:ext uri="{FF2B5EF4-FFF2-40B4-BE49-F238E27FC236}">
                <a16:creationId xmlns:a16="http://schemas.microsoft.com/office/drawing/2014/main" id="{02D956D3-58C3-0E44-A18C-5155B1B5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820" y="4457490"/>
            <a:ext cx="3490646" cy="232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5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wipe(down)">
                                      <p:cBhvr>
                                        <p:cTn id="32" dur="1000"/>
                                        <p:tgtEl>
                                          <p:spTgt spid="205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P spid="26"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all grass at sunrise">
            <a:extLst>
              <a:ext uri="{FF2B5EF4-FFF2-40B4-BE49-F238E27FC236}">
                <a16:creationId xmlns:a16="http://schemas.microsoft.com/office/drawing/2014/main" id="{0B2038C1-6090-2244-9C7C-B36ADDBFA372}"/>
              </a:ext>
            </a:extLst>
          </p:cNvPr>
          <p:cNvPicPr>
            <a:picLocks noChangeAspect="1"/>
          </p:cNvPicPr>
          <p:nvPr/>
        </p:nvPicPr>
        <p:blipFill>
          <a:blip r:embed="rId2">
            <a:alphaModFix amt="70000"/>
          </a:blip>
          <a:srcRect/>
          <a:stretch/>
        </p:blipFill>
        <p:spPr>
          <a:xfrm>
            <a:off x="-7893" y="-176140"/>
            <a:ext cx="12192000" cy="8108157"/>
          </a:xfrm>
          <a:prstGeom prst="rect">
            <a:avLst/>
          </a:prstGeom>
        </p:spPr>
      </p:pic>
      <p:sp>
        <p:nvSpPr>
          <p:cNvPr id="2" name="Title 1">
            <a:extLst>
              <a:ext uri="{FF2B5EF4-FFF2-40B4-BE49-F238E27FC236}">
                <a16:creationId xmlns:a16="http://schemas.microsoft.com/office/drawing/2014/main" id="{9AF63E0C-FC8F-B146-ACD2-94EBD61A09EF}"/>
              </a:ext>
            </a:extLst>
          </p:cNvPr>
          <p:cNvSpPr>
            <a:spLocks noGrp="1"/>
          </p:cNvSpPr>
          <p:nvPr>
            <p:ph type="title"/>
          </p:nvPr>
        </p:nvSpPr>
        <p:spPr/>
        <p:txBody>
          <a:bodyPr/>
          <a:lstStyle/>
          <a:p>
            <a:r>
              <a:rPr lang="en-US" dirty="0"/>
              <a:t>Mindfulness Moment</a:t>
            </a:r>
          </a:p>
        </p:txBody>
      </p:sp>
      <p:sp>
        <p:nvSpPr>
          <p:cNvPr id="3" name="Content Placeholder 2">
            <a:extLst>
              <a:ext uri="{FF2B5EF4-FFF2-40B4-BE49-F238E27FC236}">
                <a16:creationId xmlns:a16="http://schemas.microsoft.com/office/drawing/2014/main" id="{B06625E0-0BC4-9F49-B57F-7FAE11F24FF7}"/>
              </a:ext>
            </a:extLst>
          </p:cNvPr>
          <p:cNvSpPr>
            <a:spLocks noGrp="1"/>
          </p:cNvSpPr>
          <p:nvPr>
            <p:ph idx="1"/>
          </p:nvPr>
        </p:nvSpPr>
        <p:spPr>
          <a:xfrm>
            <a:off x="199813" y="2108201"/>
            <a:ext cx="2728366" cy="2237176"/>
          </a:xfrm>
          <a:solidFill>
            <a:schemeClr val="tx2">
              <a:lumMod val="90000"/>
              <a:lumOff val="10000"/>
            </a:schemeClr>
          </a:solidFill>
        </p:spPr>
        <p:txBody>
          <a:bodyPr>
            <a:noAutofit/>
          </a:bodyPr>
          <a:lstStyle/>
          <a:p>
            <a:r>
              <a:rPr lang="en-US" sz="4400" dirty="0">
                <a:solidFill>
                  <a:schemeClr val="bg1">
                    <a:lumMod val="85000"/>
                  </a:schemeClr>
                </a:solidFill>
              </a:rPr>
              <a:t>Watch a Sunrise or Sunset</a:t>
            </a:r>
          </a:p>
        </p:txBody>
      </p:sp>
      <p:pic>
        <p:nvPicPr>
          <p:cNvPr id="4" name="Picture 3" descr="Logo, company name&#10;&#10;Description automatically generated">
            <a:extLst>
              <a:ext uri="{FF2B5EF4-FFF2-40B4-BE49-F238E27FC236}">
                <a16:creationId xmlns:a16="http://schemas.microsoft.com/office/drawing/2014/main" id="{1EEFFE8A-1D4E-8E43-96A1-4599F27362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6" name="TextBox 5">
            <a:extLst>
              <a:ext uri="{FF2B5EF4-FFF2-40B4-BE49-F238E27FC236}">
                <a16:creationId xmlns:a16="http://schemas.microsoft.com/office/drawing/2014/main" id="{F8F15404-4A13-4640-8D22-C9E27895D52F}"/>
              </a:ext>
            </a:extLst>
          </p:cNvPr>
          <p:cNvSpPr txBox="1"/>
          <p:nvPr/>
        </p:nvSpPr>
        <p:spPr>
          <a:xfrm>
            <a:off x="3411369" y="2108201"/>
            <a:ext cx="6350713" cy="461665"/>
          </a:xfrm>
          <a:prstGeom prst="rect">
            <a:avLst/>
          </a:prstGeom>
          <a:solidFill>
            <a:schemeClr val="tx2">
              <a:lumMod val="75000"/>
              <a:lumOff val="25000"/>
            </a:schemeClr>
          </a:solidFill>
        </p:spPr>
        <p:txBody>
          <a:bodyPr wrap="none" rtlCol="0">
            <a:spAutoFit/>
          </a:bodyPr>
          <a:lstStyle/>
          <a:p>
            <a:r>
              <a:rPr lang="en-US" sz="2400" dirty="0">
                <a:solidFill>
                  <a:schemeClr val="bg1"/>
                </a:solidFill>
              </a:rPr>
              <a:t>A sunrise or sunset marks the start or end of a day.</a:t>
            </a:r>
          </a:p>
        </p:txBody>
      </p:sp>
      <p:sp>
        <p:nvSpPr>
          <p:cNvPr id="8" name="TextBox 7">
            <a:extLst>
              <a:ext uri="{FF2B5EF4-FFF2-40B4-BE49-F238E27FC236}">
                <a16:creationId xmlns:a16="http://schemas.microsoft.com/office/drawing/2014/main" id="{85A1ECF1-F528-D74D-9B7B-E2DFCFB6A0CF}"/>
              </a:ext>
            </a:extLst>
          </p:cNvPr>
          <p:cNvSpPr txBox="1"/>
          <p:nvPr/>
        </p:nvSpPr>
        <p:spPr>
          <a:xfrm>
            <a:off x="3135885" y="2811290"/>
            <a:ext cx="7324537" cy="830997"/>
          </a:xfrm>
          <a:prstGeom prst="rect">
            <a:avLst/>
          </a:prstGeom>
          <a:solidFill>
            <a:schemeClr val="tx2">
              <a:lumMod val="50000"/>
              <a:lumOff val="50000"/>
            </a:schemeClr>
          </a:solidFill>
        </p:spPr>
        <p:txBody>
          <a:bodyPr wrap="square" rtlCol="0">
            <a:spAutoFit/>
          </a:bodyPr>
          <a:lstStyle/>
          <a:p>
            <a:r>
              <a:rPr lang="en-US" sz="2400" dirty="0">
                <a:solidFill>
                  <a:schemeClr val="bg1"/>
                </a:solidFill>
              </a:rPr>
              <a:t>A sunrise is a great time to set goals or challenges for the day ahead!</a:t>
            </a:r>
          </a:p>
        </p:txBody>
      </p:sp>
      <p:sp>
        <p:nvSpPr>
          <p:cNvPr id="23" name="Cloud Callout 22">
            <a:extLst>
              <a:ext uri="{FF2B5EF4-FFF2-40B4-BE49-F238E27FC236}">
                <a16:creationId xmlns:a16="http://schemas.microsoft.com/office/drawing/2014/main" id="{F9D9DF51-C300-014B-9120-8E95D5AEBA68}"/>
              </a:ext>
            </a:extLst>
          </p:cNvPr>
          <p:cNvSpPr/>
          <p:nvPr/>
        </p:nvSpPr>
        <p:spPr>
          <a:xfrm>
            <a:off x="9153811" y="76201"/>
            <a:ext cx="3030296" cy="2032000"/>
          </a:xfrm>
          <a:prstGeom prst="cloudCallout">
            <a:avLst>
              <a:gd name="adj1" fmla="val -23969"/>
              <a:gd name="adj2" fmla="val 77724"/>
            </a:avLst>
          </a:prstGeom>
          <a:solidFill>
            <a:schemeClr val="tx2">
              <a:lumMod val="25000"/>
              <a:lumOff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How did this activity make you feel?</a:t>
            </a:r>
          </a:p>
        </p:txBody>
      </p:sp>
      <p:sp>
        <p:nvSpPr>
          <p:cNvPr id="15" name="Rectangular Callout 14">
            <a:extLst>
              <a:ext uri="{FF2B5EF4-FFF2-40B4-BE49-F238E27FC236}">
                <a16:creationId xmlns:a16="http://schemas.microsoft.com/office/drawing/2014/main" id="{4A14CFA7-80FB-A940-BA76-BC2C90CE44DF}"/>
              </a:ext>
            </a:extLst>
          </p:cNvPr>
          <p:cNvSpPr/>
          <p:nvPr/>
        </p:nvSpPr>
        <p:spPr>
          <a:xfrm>
            <a:off x="8069629" y="4817653"/>
            <a:ext cx="2599330" cy="1210614"/>
          </a:xfrm>
          <a:prstGeom prst="wedgeRectCallout">
            <a:avLst>
              <a:gd name="adj1" fmla="val -58489"/>
              <a:gd name="adj2" fmla="val 4122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TOP TIP! A sweet or warm treat adds to the memories!</a:t>
            </a:r>
          </a:p>
        </p:txBody>
      </p:sp>
      <p:sp>
        <p:nvSpPr>
          <p:cNvPr id="13" name="TextBox 12">
            <a:extLst>
              <a:ext uri="{FF2B5EF4-FFF2-40B4-BE49-F238E27FC236}">
                <a16:creationId xmlns:a16="http://schemas.microsoft.com/office/drawing/2014/main" id="{04B03BBE-BD10-5649-958B-172D27B2D772}"/>
              </a:ext>
            </a:extLst>
          </p:cNvPr>
          <p:cNvSpPr txBox="1"/>
          <p:nvPr/>
        </p:nvSpPr>
        <p:spPr>
          <a:xfrm>
            <a:off x="3139666" y="3806472"/>
            <a:ext cx="7324537" cy="830997"/>
          </a:xfrm>
          <a:prstGeom prst="rect">
            <a:avLst/>
          </a:prstGeom>
          <a:solidFill>
            <a:schemeClr val="tx2">
              <a:lumMod val="50000"/>
              <a:lumOff val="50000"/>
            </a:schemeClr>
          </a:solidFill>
        </p:spPr>
        <p:txBody>
          <a:bodyPr wrap="square" rtlCol="0">
            <a:spAutoFit/>
          </a:bodyPr>
          <a:lstStyle/>
          <a:p>
            <a:r>
              <a:rPr lang="en-US" sz="2400" dirty="0">
                <a:solidFill>
                  <a:schemeClr val="bg1"/>
                </a:solidFill>
              </a:rPr>
              <a:t>A sunset is a perfect time to reflect on the day – good and bad and how we can make tomorrow even better!</a:t>
            </a:r>
          </a:p>
        </p:txBody>
      </p:sp>
      <p:pic>
        <p:nvPicPr>
          <p:cNvPr id="7" name="Picture 6" descr="Two coffee cups outside">
            <a:extLst>
              <a:ext uri="{FF2B5EF4-FFF2-40B4-BE49-F238E27FC236}">
                <a16:creationId xmlns:a16="http://schemas.microsoft.com/office/drawing/2014/main" id="{F4CEBCF7-4527-D044-8858-7B68BD551B16}"/>
              </a:ext>
            </a:extLst>
          </p:cNvPr>
          <p:cNvPicPr>
            <a:picLocks noChangeAspect="1"/>
          </p:cNvPicPr>
          <p:nvPr/>
        </p:nvPicPr>
        <p:blipFill>
          <a:blip r:embed="rId4"/>
          <a:stretch>
            <a:fillRect/>
          </a:stretch>
        </p:blipFill>
        <p:spPr>
          <a:xfrm>
            <a:off x="5095088" y="4716217"/>
            <a:ext cx="2472219" cy="1646536"/>
          </a:xfrm>
          <a:prstGeom prst="rect">
            <a:avLst/>
          </a:prstGeom>
        </p:spPr>
      </p:pic>
      <p:sp>
        <p:nvSpPr>
          <p:cNvPr id="16" name="Cloud Callout 15">
            <a:extLst>
              <a:ext uri="{FF2B5EF4-FFF2-40B4-BE49-F238E27FC236}">
                <a16:creationId xmlns:a16="http://schemas.microsoft.com/office/drawing/2014/main" id="{60B50EED-3DA3-AC47-9576-0DE143CBF11F}"/>
              </a:ext>
            </a:extLst>
          </p:cNvPr>
          <p:cNvSpPr/>
          <p:nvPr/>
        </p:nvSpPr>
        <p:spPr>
          <a:xfrm>
            <a:off x="255528" y="4403307"/>
            <a:ext cx="3324411" cy="1959446"/>
          </a:xfrm>
          <a:prstGeom prst="cloudCallout">
            <a:avLst>
              <a:gd name="adj1" fmla="val 75006"/>
              <a:gd name="adj2" fmla="val -31176"/>
            </a:avLst>
          </a:prstGeom>
          <a:solidFill>
            <a:schemeClr val="tx2">
              <a:lumMod val="25000"/>
              <a:lumOff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Which viewpoint did you choose? What else could you see?</a:t>
            </a:r>
          </a:p>
        </p:txBody>
      </p:sp>
    </p:spTree>
    <p:extLst>
      <p:ext uri="{BB962C8B-B14F-4D97-AF65-F5344CB8AC3E}">
        <p14:creationId xmlns:p14="http://schemas.microsoft.com/office/powerpoint/2010/main" val="2351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Scale>
                                      <p:cBhvr>
                                        <p:cTn id="14" dur="2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bg/>
                                          </p:spTgt>
                                        </p:tgtEl>
                                        <p:attrNameLst>
                                          <p:attrName>ppt_x</p:attrName>
                                          <p:attrName>ppt_y</p:attrName>
                                        </p:attrNameLst>
                                      </p:cBhvr>
                                    </p:animMotion>
                                    <p:animEffect transition="in" filter="fade">
                                      <p:cBhvr>
                                        <p:cTn id="16" dur="2000"/>
                                        <p:tgtEl>
                                          <p:spTgt spid="3">
                                            <p:bg/>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3">
                                            <p:txEl>
                                              <p:pRg st="0" end="0"/>
                                            </p:txEl>
                                          </p:spTgt>
                                        </p:tgtEl>
                                        <p:attrNameLst>
                                          <p:attrName>ppt_x</p:attrName>
                                          <p:attrName>ppt_y</p:attrName>
                                        </p:attrNameLst>
                                      </p:cBhvr>
                                    </p:animMotion>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2000" decel="50000" fill="hold">
                                          <p:stCondLst>
                                            <p:cond delay="0"/>
                                          </p:stCondLst>
                                        </p:cTn>
                                        <p:tgtEl>
                                          <p:spTgt spid="6"/>
                                        </p:tgtEl>
                                        <p:attrNameLst>
                                          <p:attrName>ppt_x</p:attrName>
                                          <p:attrName>ppt_y</p:attrName>
                                        </p:attrNameLst>
                                      </p:cBhvr>
                                    </p:animMotion>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000" decel="50000" fill="hold">
                                          <p:stCondLst>
                                            <p:cond delay="0"/>
                                          </p:stCondLst>
                                        </p:cTn>
                                        <p:tgtEl>
                                          <p:spTgt spid="8"/>
                                        </p:tgtEl>
                                        <p:attrNameLst>
                                          <p:attrName>ppt_x</p:attrName>
                                          <p:attrName>ppt_y</p:attrName>
                                        </p:attrNameLst>
                                      </p:cBhvr>
                                    </p:animMotion>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Scale>
                                      <p:cBhvr>
                                        <p:cTn id="40" dur="2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000" decel="50000" fill="hold">
                                          <p:stCondLst>
                                            <p:cond delay="0"/>
                                          </p:stCondLst>
                                        </p:cTn>
                                        <p:tgtEl>
                                          <p:spTgt spid="13"/>
                                        </p:tgtEl>
                                        <p:attrNameLst>
                                          <p:attrName>ppt_x</p:attrName>
                                          <p:attrName>ppt_y</p:attrName>
                                        </p:attrNameLst>
                                      </p:cBhvr>
                                    </p:animMotion>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Scale>
                                      <p:cBhvr>
                                        <p:cTn id="47" dur="2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000" decel="50000" fill="hold">
                                          <p:stCondLst>
                                            <p:cond delay="0"/>
                                          </p:stCondLst>
                                        </p:cTn>
                                        <p:tgtEl>
                                          <p:spTgt spid="16"/>
                                        </p:tgtEl>
                                        <p:attrNameLst>
                                          <p:attrName>ppt_x</p:attrName>
                                          <p:attrName>ppt_y</p:attrName>
                                        </p:attrNameLst>
                                      </p:cBhvr>
                                    </p:animMotion>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Scale>
                                      <p:cBhvr>
                                        <p:cTn id="54" dur="2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000" decel="50000" fill="hold">
                                          <p:stCondLst>
                                            <p:cond delay="0"/>
                                          </p:stCondLst>
                                        </p:cTn>
                                        <p:tgtEl>
                                          <p:spTgt spid="15"/>
                                        </p:tgtEl>
                                        <p:attrNameLst>
                                          <p:attrName>ppt_x</p:attrName>
                                          <p:attrName>ppt_y</p:attrName>
                                        </p:attrNameLst>
                                      </p:cBhvr>
                                    </p:animMotion>
                                    <p:animEffect transition="in" filter="fade">
                                      <p:cBhvr>
                                        <p:cTn id="56" dur="2000"/>
                                        <p:tgtEl>
                                          <p:spTgt spid="15"/>
                                        </p:tgtEl>
                                      </p:cBhvr>
                                    </p:animEffect>
                                  </p:childTnLst>
                                </p:cTn>
                              </p:par>
                              <p:par>
                                <p:cTn id="57" presetID="5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Scale>
                                      <p:cBhvr>
                                        <p:cTn id="59"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000" decel="50000" fill="hold">
                                          <p:stCondLst>
                                            <p:cond delay="0"/>
                                          </p:stCondLst>
                                        </p:cTn>
                                        <p:tgtEl>
                                          <p:spTgt spid="7"/>
                                        </p:tgtEl>
                                        <p:attrNameLst>
                                          <p:attrName>ppt_x</p:attrName>
                                          <p:attrName>ppt_y</p:attrName>
                                        </p:attrNameLst>
                                      </p:cBhvr>
                                    </p:animMotion>
                                    <p:animEffect transition="in" filter="fade">
                                      <p:cBhvr>
                                        <p:cTn id="61" dur="2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Scale>
                                      <p:cBhvr>
                                        <p:cTn id="66" dur="2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2000" decel="50000" fill="hold">
                                          <p:stCondLst>
                                            <p:cond delay="0"/>
                                          </p:stCondLst>
                                        </p:cTn>
                                        <p:tgtEl>
                                          <p:spTgt spid="23"/>
                                        </p:tgtEl>
                                        <p:attrNameLst>
                                          <p:attrName>ppt_x</p:attrName>
                                          <p:attrName>ppt_y</p:attrName>
                                        </p:attrNameLst>
                                      </p:cBhvr>
                                    </p:animMotion>
                                    <p:animEffect transition="in" filter="fade">
                                      <p:cBhvr>
                                        <p:cTn id="6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6" grpId="0" animBg="1"/>
      <p:bldP spid="8" grpId="0" animBg="1"/>
      <p:bldP spid="23" grpId="0" animBg="1"/>
      <p:bldP spid="15"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16D4-3B02-1147-B512-E5D39A1DF4FF}"/>
              </a:ext>
            </a:extLst>
          </p:cNvPr>
          <p:cNvSpPr>
            <a:spLocks noGrp="1"/>
          </p:cNvSpPr>
          <p:nvPr>
            <p:ph type="title"/>
          </p:nvPr>
        </p:nvSpPr>
        <p:spPr/>
        <p:txBody>
          <a:bodyPr/>
          <a:lstStyle/>
          <a:p>
            <a:r>
              <a:rPr lang="en-US" dirty="0"/>
              <a:t>How did you get on?</a:t>
            </a:r>
          </a:p>
        </p:txBody>
      </p:sp>
      <p:pic>
        <p:nvPicPr>
          <p:cNvPr id="4" name="Picture 3" descr="Logo, company name&#10;&#10;Description automatically generated">
            <a:extLst>
              <a:ext uri="{FF2B5EF4-FFF2-40B4-BE49-F238E27FC236}">
                <a16:creationId xmlns:a16="http://schemas.microsoft.com/office/drawing/2014/main" id="{AEB750DB-1D5D-2048-8E28-7DE273F27D29}"/>
              </a:ext>
            </a:extLst>
          </p:cNvPr>
          <p:cNvPicPr>
            <a:picLocks noChangeAspect="1"/>
          </p:cNvPicPr>
          <p:nvPr/>
        </p:nvPicPr>
        <p:blipFill rotWithShape="1">
          <a:blip r:embed="rId2" cstate="print">
            <a:alphaModFix amt="85000"/>
            <a:extLst>
              <a:ext uri="{28A0092B-C50C-407E-A947-70E740481C1C}">
                <a14:useLocalDpi xmlns:a14="http://schemas.microsoft.com/office/drawing/2010/main"/>
              </a:ext>
            </a:extLst>
          </a:blip>
          <a:srcRect/>
          <a:stretch/>
        </p:blipFill>
        <p:spPr>
          <a:xfrm>
            <a:off x="7827264" y="1"/>
            <a:ext cx="3104971" cy="1884144"/>
          </a:xfrm>
          <a:prstGeom prst="rect">
            <a:avLst/>
          </a:prstGeom>
        </p:spPr>
      </p:pic>
      <p:sp>
        <p:nvSpPr>
          <p:cNvPr id="6" name="Cloud Callout 5">
            <a:extLst>
              <a:ext uri="{FF2B5EF4-FFF2-40B4-BE49-F238E27FC236}">
                <a16:creationId xmlns:a16="http://schemas.microsoft.com/office/drawing/2014/main" id="{D84276F4-7A70-4340-BF98-6C7968D34C84}"/>
              </a:ext>
            </a:extLst>
          </p:cNvPr>
          <p:cNvSpPr/>
          <p:nvPr/>
        </p:nvSpPr>
        <p:spPr>
          <a:xfrm>
            <a:off x="1097280" y="2032002"/>
            <a:ext cx="3036838" cy="2475604"/>
          </a:xfrm>
          <a:prstGeom prst="cloudCallout">
            <a:avLst>
              <a:gd name="adj1" fmla="val -65277"/>
              <a:gd name="adj2" fmla="val -4192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was your </a:t>
            </a:r>
            <a:r>
              <a:rPr lang="en-GB" sz="2400" b="1" dirty="0"/>
              <a:t>favourite</a:t>
            </a:r>
            <a:r>
              <a:rPr lang="en-US" sz="2400" b="1" dirty="0"/>
              <a:t> activity?</a:t>
            </a:r>
          </a:p>
        </p:txBody>
      </p:sp>
      <p:sp>
        <p:nvSpPr>
          <p:cNvPr id="10" name="Oval Callout 9">
            <a:extLst>
              <a:ext uri="{FF2B5EF4-FFF2-40B4-BE49-F238E27FC236}">
                <a16:creationId xmlns:a16="http://schemas.microsoft.com/office/drawing/2014/main" id="{25E43BC3-CF7B-3C47-AD27-6625B60E1E05}"/>
              </a:ext>
            </a:extLst>
          </p:cNvPr>
          <p:cNvSpPr/>
          <p:nvPr/>
        </p:nvSpPr>
        <p:spPr>
          <a:xfrm>
            <a:off x="5663711" y="2515137"/>
            <a:ext cx="5790146" cy="2942334"/>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Share your feedback by;</a:t>
            </a:r>
          </a:p>
          <a:p>
            <a:r>
              <a:rPr lang="en-US" b="1" dirty="0"/>
              <a:t>Emailing - </a:t>
            </a:r>
            <a:r>
              <a:rPr lang="en-US" b="1" dirty="0">
                <a:solidFill>
                  <a:schemeClr val="bg1">
                    <a:lumMod val="75000"/>
                  </a:schemeClr>
                </a:solidFill>
                <a:hlinkClick r:id="rId3">
                  <a:extLst>
                    <a:ext uri="{A12FA001-AC4F-418D-AE19-62706E023703}">
                      <ahyp:hlinkClr xmlns:ahyp="http://schemas.microsoft.com/office/drawing/2018/hyperlinkcolor" val="tx"/>
                    </a:ext>
                  </a:extLst>
                </a:hlinkClick>
              </a:rPr>
              <a:t>ellen.blackwood@primary-forest-school.co.uk</a:t>
            </a:r>
            <a:endParaRPr lang="en-US" b="1" dirty="0">
              <a:solidFill>
                <a:schemeClr val="bg1">
                  <a:lumMod val="75000"/>
                </a:schemeClr>
              </a:solidFill>
            </a:endParaRPr>
          </a:p>
          <a:p>
            <a:r>
              <a:rPr lang="en-US" b="1" dirty="0"/>
              <a:t>Find us on Facebook or Instagram @</a:t>
            </a:r>
            <a:r>
              <a:rPr lang="en-US" b="1" dirty="0" err="1"/>
              <a:t>PrimaryForestSchools</a:t>
            </a:r>
            <a:endParaRPr lang="en-US" b="1" dirty="0"/>
          </a:p>
          <a:p>
            <a:pPr algn="ctr"/>
            <a:endParaRPr lang="en-US" dirty="0"/>
          </a:p>
        </p:txBody>
      </p:sp>
      <p:pic>
        <p:nvPicPr>
          <p:cNvPr id="11" name="Picture 4" descr="Mindfulness - And breathe… | Nursery World">
            <a:extLst>
              <a:ext uri="{FF2B5EF4-FFF2-40B4-BE49-F238E27FC236}">
                <a16:creationId xmlns:a16="http://schemas.microsoft.com/office/drawing/2014/main" id="{BB5ED7C3-B355-844B-8941-0ED2739D6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26" y="4641984"/>
            <a:ext cx="2451173" cy="1630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G_3751">
            <a:extLst>
              <a:ext uri="{FF2B5EF4-FFF2-40B4-BE49-F238E27FC236}">
                <a16:creationId xmlns:a16="http://schemas.microsoft.com/office/drawing/2014/main" id="{8135C301-907C-3444-9CAD-27D53BAEB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219" y="4254334"/>
            <a:ext cx="1880492" cy="19809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xploring the Sense of Smell with a Game ~ Learn Play Imagine">
            <a:extLst>
              <a:ext uri="{FF2B5EF4-FFF2-40B4-BE49-F238E27FC236}">
                <a16:creationId xmlns:a16="http://schemas.microsoft.com/office/drawing/2014/main" id="{91238A78-521F-3F42-BDC7-25A0C450B7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5933"/>
          <a:stretch/>
        </p:blipFill>
        <p:spPr bwMode="auto">
          <a:xfrm>
            <a:off x="4280489" y="2066367"/>
            <a:ext cx="1236851" cy="137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20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20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theme/theme1.xml><?xml version="1.0" encoding="utf-8"?>
<a:theme xmlns:a="http://schemas.openxmlformats.org/drawingml/2006/main" name="RetrospectVTI">
  <a:themeElements>
    <a:clrScheme name="AnalogousFromDarkSeedLeftStep">
      <a:dk1>
        <a:srgbClr val="000000"/>
      </a:dk1>
      <a:lt1>
        <a:srgbClr val="FFFFFF"/>
      </a:lt1>
      <a:dk2>
        <a:srgbClr val="412439"/>
      </a:dk2>
      <a:lt2>
        <a:srgbClr val="E8E2E4"/>
      </a:lt2>
      <a:accent1>
        <a:srgbClr val="46B290"/>
      </a:accent1>
      <a:accent2>
        <a:srgbClr val="3BB15B"/>
      </a:accent2>
      <a:accent3>
        <a:srgbClr val="57B447"/>
      </a:accent3>
      <a:accent4>
        <a:srgbClr val="7BAE3A"/>
      </a:accent4>
      <a:accent5>
        <a:srgbClr val="A3A541"/>
      </a:accent5>
      <a:accent6>
        <a:srgbClr val="B1833B"/>
      </a:accent6>
      <a:hlink>
        <a:srgbClr val="78892D"/>
      </a:hlink>
      <a:folHlink>
        <a:srgbClr val="7F7F7F"/>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739</Words>
  <Application>Microsoft Macintosh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Tw Cen MT</vt:lpstr>
      <vt:lpstr>RetrospectVTI</vt:lpstr>
      <vt:lpstr>Primary Forest School</vt:lpstr>
      <vt:lpstr>The important bit for parents and teachers… but you can have a sneak peek at the activities too!</vt:lpstr>
      <vt:lpstr>Let the painting begin…</vt:lpstr>
      <vt:lpstr>Go that way!…No not that way!... That way!</vt:lpstr>
      <vt:lpstr>Being Me in My World…</vt:lpstr>
      <vt:lpstr>Mindfulness Moment</vt:lpstr>
      <vt:lpstr>How did you get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Forest School</dc:title>
  <dc:creator>Blackwood, Ellen</dc:creator>
  <cp:lastModifiedBy>Blackwood, Ellen</cp:lastModifiedBy>
  <cp:revision>14</cp:revision>
  <dcterms:created xsi:type="dcterms:W3CDTF">2021-01-29T14:24:37Z</dcterms:created>
  <dcterms:modified xsi:type="dcterms:W3CDTF">2021-01-29T18:16:36Z</dcterms:modified>
</cp:coreProperties>
</file>