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13"/>
  </p:notesMasterIdLst>
  <p:sldIdLst>
    <p:sldId id="256" r:id="rId2"/>
    <p:sldId id="257" r:id="rId3"/>
    <p:sldId id="258" r:id="rId4"/>
    <p:sldId id="265" r:id="rId5"/>
    <p:sldId id="266" r:id="rId6"/>
    <p:sldId id="267" r:id="rId7"/>
    <p:sldId id="268" r:id="rId8"/>
    <p:sldId id="269" r:id="rId9"/>
    <p:sldId id="270" r:id="rId10"/>
    <p:sldId id="271"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6349"/>
    <a:srgbClr val="EEB000"/>
    <a:srgbClr val="F51B1B"/>
    <a:srgbClr val="F85E5E"/>
    <a:srgbClr val="996600"/>
    <a:srgbClr val="CC6600"/>
    <a:srgbClr val="F8CBAD"/>
    <a:srgbClr val="FFF2CC"/>
    <a:srgbClr val="E2F0D9"/>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690"/>
  </p:normalViewPr>
  <p:slideViewPr>
    <p:cSldViewPr snapToGrid="0" snapToObjects="1">
      <p:cViewPr varScale="1">
        <p:scale>
          <a:sx n="79" d="100"/>
          <a:sy n="79" d="100"/>
        </p:scale>
        <p:origin x="232"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8053D-6315-8D46-BAF1-E21D0C7906D3}" type="datetimeFigureOut">
              <a:rPr lang="en-US" smtClean="0"/>
              <a:t>1/25/21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CC19B-2194-7048-AAC3-AFCFABE1C1E6}" type="slidenum">
              <a:rPr lang="en-US" smtClean="0"/>
              <a:t>‹#›</a:t>
            </a:fld>
            <a:endParaRPr lang="en-US"/>
          </a:p>
        </p:txBody>
      </p:sp>
    </p:spTree>
    <p:extLst>
      <p:ext uri="{BB962C8B-B14F-4D97-AF65-F5344CB8AC3E}">
        <p14:creationId xmlns:p14="http://schemas.microsoft.com/office/powerpoint/2010/main" val="321417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CC19B-2194-7048-AAC3-AFCFABE1C1E6}" type="slidenum">
              <a:rPr lang="en-US" smtClean="0"/>
              <a:t>2</a:t>
            </a:fld>
            <a:endParaRPr lang="en-US"/>
          </a:p>
        </p:txBody>
      </p:sp>
    </p:spTree>
    <p:extLst>
      <p:ext uri="{BB962C8B-B14F-4D97-AF65-F5344CB8AC3E}">
        <p14:creationId xmlns:p14="http://schemas.microsoft.com/office/powerpoint/2010/main" val="294489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13B8-3DFA-44F9-97B9-3616AA4FFB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C10158-862F-47EC-A289-3F0CB6B3A6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AF3A1F-E8C1-4735-B339-9A6DD667E28E}"/>
              </a:ext>
            </a:extLst>
          </p:cNvPr>
          <p:cNvSpPr>
            <a:spLocks noGrp="1"/>
          </p:cNvSpPr>
          <p:nvPr>
            <p:ph type="dt" sz="half" idx="10"/>
          </p:nvPr>
        </p:nvSpPr>
        <p:spPr/>
        <p:txBody>
          <a:bodyPr/>
          <a:lstStyle/>
          <a:p>
            <a:fld id="{9184DA70-C731-4C70-880D-CCD4705E623C}" type="datetime1">
              <a:rPr lang="en-US" smtClean="0"/>
              <a:t>1/25/21</a:t>
            </a:fld>
            <a:endParaRPr lang="en-US" dirty="0"/>
          </a:p>
        </p:txBody>
      </p:sp>
      <p:sp>
        <p:nvSpPr>
          <p:cNvPr id="5" name="Footer Placeholder 4">
            <a:extLst>
              <a:ext uri="{FF2B5EF4-FFF2-40B4-BE49-F238E27FC236}">
                <a16:creationId xmlns:a16="http://schemas.microsoft.com/office/drawing/2014/main" id="{6804A33D-B2C1-40F1-93B9-4F373C489D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EAEABC-DF4B-4D8F-9916-B85DEE010E5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010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7677-5903-4D73-BCC1-C366506229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41CAE4-9B5E-4CD2-8793-2F444BE335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621016-3BA1-4DD4-9C4F-2A7EDCBBEF72}"/>
              </a:ext>
            </a:extLst>
          </p:cNvPr>
          <p:cNvSpPr>
            <a:spLocks noGrp="1"/>
          </p:cNvSpPr>
          <p:nvPr>
            <p:ph type="dt" sz="half" idx="10"/>
          </p:nvPr>
        </p:nvSpPr>
        <p:spPr/>
        <p:txBody>
          <a:bodyPr/>
          <a:lstStyle/>
          <a:p>
            <a:fld id="{B612A279-0833-481D-8C56-F67FD0AC6C50}" type="datetime1">
              <a:rPr lang="en-US" smtClean="0"/>
              <a:t>1/25/21</a:t>
            </a:fld>
            <a:endParaRPr lang="en-US" dirty="0"/>
          </a:p>
        </p:txBody>
      </p:sp>
      <p:sp>
        <p:nvSpPr>
          <p:cNvPr id="5" name="Footer Placeholder 4">
            <a:extLst>
              <a:ext uri="{FF2B5EF4-FFF2-40B4-BE49-F238E27FC236}">
                <a16:creationId xmlns:a16="http://schemas.microsoft.com/office/drawing/2014/main" id="{CA068FD1-7C79-4D27-B4B3-E3F316DA78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1319B4-F95C-4A67-A91F-B257E8CB2FF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882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C4855-0073-4F8B-B7F8-BD74C471AC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781EF8-E61A-42C0-852C-503A4439EC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73A52B-4A08-4980-BE0E-8116E25FFF8A}"/>
              </a:ext>
            </a:extLst>
          </p:cNvPr>
          <p:cNvSpPr>
            <a:spLocks noGrp="1"/>
          </p:cNvSpPr>
          <p:nvPr>
            <p:ph type="dt" sz="half" idx="10"/>
          </p:nvPr>
        </p:nvSpPr>
        <p:spPr/>
        <p:txBody>
          <a:bodyPr/>
          <a:lstStyle/>
          <a:p>
            <a:fld id="{6587DA83-5663-4C9C-B9AA-0B40A3DAFF81}" type="datetime1">
              <a:rPr lang="en-US" smtClean="0"/>
              <a:t>1/25/21</a:t>
            </a:fld>
            <a:endParaRPr lang="en-US" dirty="0"/>
          </a:p>
        </p:txBody>
      </p:sp>
      <p:sp>
        <p:nvSpPr>
          <p:cNvPr id="5" name="Footer Placeholder 4">
            <a:extLst>
              <a:ext uri="{FF2B5EF4-FFF2-40B4-BE49-F238E27FC236}">
                <a16:creationId xmlns:a16="http://schemas.microsoft.com/office/drawing/2014/main" id="{B48EB924-AC92-4096-8283-F3E964C452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331246-E715-4D25-9BC9-D9E57A35125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226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C9BB-E778-4E5B-8DFC-7D53CD24E9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9F91A0-54A5-4AC8-B2B6-A06DB8D53D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43E0F0-9D39-4337-9E6F-64C32609B7BD}"/>
              </a:ext>
            </a:extLst>
          </p:cNvPr>
          <p:cNvSpPr>
            <a:spLocks noGrp="1"/>
          </p:cNvSpPr>
          <p:nvPr>
            <p:ph type="dt" sz="half" idx="10"/>
          </p:nvPr>
        </p:nvSpPr>
        <p:spPr/>
        <p:txBody>
          <a:bodyPr/>
          <a:lstStyle/>
          <a:p>
            <a:fld id="{4BE1D723-8F53-4F53-90B0-1982A396982E}" type="datetime1">
              <a:rPr lang="en-US" smtClean="0"/>
              <a:t>1/25/21</a:t>
            </a:fld>
            <a:endParaRPr lang="en-US" dirty="0"/>
          </a:p>
        </p:txBody>
      </p:sp>
      <p:sp>
        <p:nvSpPr>
          <p:cNvPr id="5" name="Footer Placeholder 4">
            <a:extLst>
              <a:ext uri="{FF2B5EF4-FFF2-40B4-BE49-F238E27FC236}">
                <a16:creationId xmlns:a16="http://schemas.microsoft.com/office/drawing/2014/main" id="{5620AC3F-564C-4015-9F63-1B9D32F40E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52D1C4-6789-45D2-952D-3937F63BF2F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65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9FFA-B0C2-41FD-BE41-3A464C438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AF533E-C78F-4912-87C5-6FC44406A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166B52-5D45-4271-85A6-AAEFE13B4C75}"/>
              </a:ext>
            </a:extLst>
          </p:cNvPr>
          <p:cNvSpPr>
            <a:spLocks noGrp="1"/>
          </p:cNvSpPr>
          <p:nvPr>
            <p:ph type="dt" sz="half" idx="10"/>
          </p:nvPr>
        </p:nvSpPr>
        <p:spPr/>
        <p:txBody>
          <a:bodyPr/>
          <a:lstStyle/>
          <a:p>
            <a:fld id="{97669AF7-7BEB-44E4-9852-375E34362B5B}" type="datetime1">
              <a:rPr lang="en-US" smtClean="0"/>
              <a:t>1/25/21</a:t>
            </a:fld>
            <a:endParaRPr lang="en-US" dirty="0"/>
          </a:p>
        </p:txBody>
      </p:sp>
      <p:sp>
        <p:nvSpPr>
          <p:cNvPr id="5" name="Footer Placeholder 4">
            <a:extLst>
              <a:ext uri="{FF2B5EF4-FFF2-40B4-BE49-F238E27FC236}">
                <a16:creationId xmlns:a16="http://schemas.microsoft.com/office/drawing/2014/main" id="{FB638DB0-6CE6-45A8-ADA6-148AEF687E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340069-D2C0-498B-9A0C-F2EB90A6FAA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267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6C3-ACF1-4511-B372-914E63B711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730D92-3024-4EE6-8400-47A446417F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97803D-3905-4E60-8ACF-69B222E579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D1C36D-9933-4C83-835F-87BE7F73A2FD}"/>
              </a:ext>
            </a:extLst>
          </p:cNvPr>
          <p:cNvSpPr>
            <a:spLocks noGrp="1"/>
          </p:cNvSpPr>
          <p:nvPr>
            <p:ph type="dt" sz="half" idx="10"/>
          </p:nvPr>
        </p:nvSpPr>
        <p:spPr/>
        <p:txBody>
          <a:bodyPr/>
          <a:lstStyle/>
          <a:p>
            <a:fld id="{BAAAC38D-0552-4C82-B593-E6124DFADBE2}" type="datetime1">
              <a:rPr lang="en-US" smtClean="0"/>
              <a:t>1/25/21</a:t>
            </a:fld>
            <a:endParaRPr lang="en-US" dirty="0"/>
          </a:p>
        </p:txBody>
      </p:sp>
      <p:sp>
        <p:nvSpPr>
          <p:cNvPr id="6" name="Footer Placeholder 5">
            <a:extLst>
              <a:ext uri="{FF2B5EF4-FFF2-40B4-BE49-F238E27FC236}">
                <a16:creationId xmlns:a16="http://schemas.microsoft.com/office/drawing/2014/main" id="{3E9195B3-DC98-45B1-AFED-F771F07668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789CAB-785E-4959-A347-6F5FEE3AEFF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52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8FF0-5E2E-4345-91CC-C890FE1FDF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D4BD06-DF9A-4800-8F37-5F0777CCA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FC0289-31BF-4CD9-AAD1-990F7B42B6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3D211E-ABB7-4136-AC27-19B3414FFA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8FF0B9-D804-446B-BBF9-808F63DC7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E86F66-A66E-4059-8F09-4A5F0E7A81FE}"/>
              </a:ext>
            </a:extLst>
          </p:cNvPr>
          <p:cNvSpPr>
            <a:spLocks noGrp="1"/>
          </p:cNvSpPr>
          <p:nvPr>
            <p:ph type="dt" sz="half" idx="10"/>
          </p:nvPr>
        </p:nvSpPr>
        <p:spPr/>
        <p:txBody>
          <a:bodyPr/>
          <a:lstStyle/>
          <a:p>
            <a:fld id="{D9DF0F1C-5577-4ACB-BB62-DF8F3C494C7E}" type="datetime1">
              <a:rPr lang="en-US" smtClean="0"/>
              <a:t>1/25/21</a:t>
            </a:fld>
            <a:endParaRPr lang="en-US" dirty="0"/>
          </a:p>
        </p:txBody>
      </p:sp>
      <p:sp>
        <p:nvSpPr>
          <p:cNvPr id="8" name="Footer Placeholder 7">
            <a:extLst>
              <a:ext uri="{FF2B5EF4-FFF2-40B4-BE49-F238E27FC236}">
                <a16:creationId xmlns:a16="http://schemas.microsoft.com/office/drawing/2014/main" id="{168F7D6E-F985-4FE2-927C-87285310E9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D615564-46AE-460B-AFA1-E0320C4F3DA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340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E8B4-8227-4E49-A0F6-5546887665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78082B-0339-411E-8A22-A1F3D454B4F9}"/>
              </a:ext>
            </a:extLst>
          </p:cNvPr>
          <p:cNvSpPr>
            <a:spLocks noGrp="1"/>
          </p:cNvSpPr>
          <p:nvPr>
            <p:ph type="dt" sz="half" idx="10"/>
          </p:nvPr>
        </p:nvSpPr>
        <p:spPr/>
        <p:txBody>
          <a:bodyPr/>
          <a:lstStyle/>
          <a:p>
            <a:fld id="{1775B394-D9F9-4F0C-B15D-605F45CB9E9F}" type="datetime1">
              <a:rPr lang="en-US" smtClean="0"/>
              <a:t>1/25/21</a:t>
            </a:fld>
            <a:endParaRPr lang="en-US" dirty="0"/>
          </a:p>
        </p:txBody>
      </p:sp>
      <p:sp>
        <p:nvSpPr>
          <p:cNvPr id="4" name="Footer Placeholder 3">
            <a:extLst>
              <a:ext uri="{FF2B5EF4-FFF2-40B4-BE49-F238E27FC236}">
                <a16:creationId xmlns:a16="http://schemas.microsoft.com/office/drawing/2014/main" id="{C5CC3980-BD37-49F1-AA02-1C6FE0D4AD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F82D4E-0F3C-433E-B5E4-910DA869CEB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970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C9B5AE-E699-499B-BE46-F32B966AA814}"/>
              </a:ext>
            </a:extLst>
          </p:cNvPr>
          <p:cNvSpPr>
            <a:spLocks noGrp="1"/>
          </p:cNvSpPr>
          <p:nvPr>
            <p:ph type="dt" sz="half" idx="10"/>
          </p:nvPr>
        </p:nvSpPr>
        <p:spPr/>
        <p:txBody>
          <a:bodyPr/>
          <a:lstStyle/>
          <a:p>
            <a:fld id="{39667345-2558-425A-8533-9BFDBCE15005}" type="datetime1">
              <a:rPr lang="en-US" smtClean="0"/>
              <a:t>1/25/21</a:t>
            </a:fld>
            <a:endParaRPr lang="en-US" dirty="0"/>
          </a:p>
        </p:txBody>
      </p:sp>
      <p:sp>
        <p:nvSpPr>
          <p:cNvPr id="3" name="Footer Placeholder 2">
            <a:extLst>
              <a:ext uri="{FF2B5EF4-FFF2-40B4-BE49-F238E27FC236}">
                <a16:creationId xmlns:a16="http://schemas.microsoft.com/office/drawing/2014/main" id="{F1BAFCF1-132D-4281-90ED-7DA9DF850F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6B8C52-5DAA-4E1B-A55D-37D9673A9C4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013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F451-43B6-4E0A-A926-A049E9ED7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BE722F-7099-4669-9E30-271F6EE8CF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AF77EC-575F-4472-B423-0F23062A4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AB22-9357-485C-89EA-CF669A0E5105}"/>
              </a:ext>
            </a:extLst>
          </p:cNvPr>
          <p:cNvSpPr>
            <a:spLocks noGrp="1"/>
          </p:cNvSpPr>
          <p:nvPr>
            <p:ph type="dt" sz="half" idx="10"/>
          </p:nvPr>
        </p:nvSpPr>
        <p:spPr/>
        <p:txBody>
          <a:bodyPr/>
          <a:lstStyle/>
          <a:p>
            <a:fld id="{92BEA474-078D-4E9B-9B14-09A87B19DC46}" type="datetime1">
              <a:rPr lang="en-US" smtClean="0"/>
              <a:t>1/25/21</a:t>
            </a:fld>
            <a:endParaRPr lang="en-US" dirty="0"/>
          </a:p>
        </p:txBody>
      </p:sp>
      <p:sp>
        <p:nvSpPr>
          <p:cNvPr id="6" name="Footer Placeholder 5">
            <a:extLst>
              <a:ext uri="{FF2B5EF4-FFF2-40B4-BE49-F238E27FC236}">
                <a16:creationId xmlns:a16="http://schemas.microsoft.com/office/drawing/2014/main" id="{14D976B9-14AB-4664-9793-E12BC9A97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436FF3-F364-4C4B-92C3-9DC59F6D37F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3870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3C30-6108-46AB-8152-3327D7369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ED0EA1-BBEC-4766-B99A-206D5A0FA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6C2237-3BA5-45BD-9DCD-908B36EDC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F3D6D9-3075-4462-B213-5EB1DA7AF73C}"/>
              </a:ext>
            </a:extLst>
          </p:cNvPr>
          <p:cNvSpPr>
            <a:spLocks noGrp="1"/>
          </p:cNvSpPr>
          <p:nvPr>
            <p:ph type="dt" sz="half" idx="10"/>
          </p:nvPr>
        </p:nvSpPr>
        <p:spPr/>
        <p:txBody>
          <a:bodyPr/>
          <a:lstStyle/>
          <a:p>
            <a:fld id="{4907D986-8816-4272-A432-0437A28A9828}" type="datetime1">
              <a:rPr lang="en-US" smtClean="0"/>
              <a:t>1/25/21</a:t>
            </a:fld>
            <a:endParaRPr lang="en-US" dirty="0"/>
          </a:p>
        </p:txBody>
      </p:sp>
      <p:sp>
        <p:nvSpPr>
          <p:cNvPr id="6" name="Footer Placeholder 5">
            <a:extLst>
              <a:ext uri="{FF2B5EF4-FFF2-40B4-BE49-F238E27FC236}">
                <a16:creationId xmlns:a16="http://schemas.microsoft.com/office/drawing/2014/main" id="{E7FC5A28-705B-4AB1-B245-6896CD435139}"/>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3E7040D-8176-49F5-8329-B30C92F6C78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326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0597B0-A23D-4023-A10D-D2A371D7B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708355-9780-44C9-A917-077D59747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FF1D0-1A38-4004-8251-670041A05A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1/25/21</a:t>
            </a:fld>
            <a:endParaRPr lang="en-US" dirty="0"/>
          </a:p>
        </p:txBody>
      </p:sp>
      <p:sp>
        <p:nvSpPr>
          <p:cNvPr id="5" name="Footer Placeholder 4">
            <a:extLst>
              <a:ext uri="{FF2B5EF4-FFF2-40B4-BE49-F238E27FC236}">
                <a16:creationId xmlns:a16="http://schemas.microsoft.com/office/drawing/2014/main" id="{9ABEE7A3-BF4B-43AC-9C8A-FD619636F4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EFEB38C-C9D0-448B-AAD7-9C556B671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63225039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ellen.blackwood@primary-forest-school.co.uk" TargetMode="External"/><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6EA796-2C42-4F8E-835D-3B2E89598CB4}"/>
              </a:ext>
            </a:extLst>
          </p:cNvPr>
          <p:cNvSpPr/>
          <p:nvPr/>
        </p:nvSpPr>
        <p:spPr>
          <a:xfrm>
            <a:off x="5533053" y="4231845"/>
            <a:ext cx="6658945" cy="229999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7115DAD-5172-6841-BEB1-297C863BEDE7}"/>
              </a:ext>
            </a:extLst>
          </p:cNvPr>
          <p:cNvSpPr>
            <a:spLocks noGrp="1"/>
          </p:cNvSpPr>
          <p:nvPr>
            <p:ph type="ctrTitle"/>
          </p:nvPr>
        </p:nvSpPr>
        <p:spPr>
          <a:xfrm>
            <a:off x="5721306" y="4199191"/>
            <a:ext cx="6470692" cy="1229306"/>
          </a:xfrm>
        </p:spPr>
        <p:txBody>
          <a:bodyPr>
            <a:normAutofit/>
          </a:bodyPr>
          <a:lstStyle/>
          <a:p>
            <a:r>
              <a:rPr lang="en-US" sz="5400" dirty="0">
                <a:solidFill>
                  <a:schemeClr val="tx1"/>
                </a:solidFill>
              </a:rPr>
              <a:t>Primary Forest School</a:t>
            </a:r>
          </a:p>
        </p:txBody>
      </p:sp>
      <p:sp>
        <p:nvSpPr>
          <p:cNvPr id="3" name="Subtitle 2">
            <a:extLst>
              <a:ext uri="{FF2B5EF4-FFF2-40B4-BE49-F238E27FC236}">
                <a16:creationId xmlns:a16="http://schemas.microsoft.com/office/drawing/2014/main" id="{6C61C4E9-E3AC-FB45-BA92-99287340A7B8}"/>
              </a:ext>
            </a:extLst>
          </p:cNvPr>
          <p:cNvSpPr>
            <a:spLocks noGrp="1"/>
          </p:cNvSpPr>
          <p:nvPr>
            <p:ph type="subTitle" idx="1"/>
          </p:nvPr>
        </p:nvSpPr>
        <p:spPr>
          <a:xfrm>
            <a:off x="5721305" y="5603546"/>
            <a:ext cx="6470693" cy="605256"/>
          </a:xfrm>
        </p:spPr>
        <p:txBody>
          <a:bodyPr>
            <a:normAutofit/>
          </a:bodyPr>
          <a:lstStyle/>
          <a:p>
            <a:r>
              <a:rPr lang="en-US" dirty="0"/>
              <a:t>Online Learning – KS2 Science activities</a:t>
            </a:r>
          </a:p>
        </p:txBody>
      </p:sp>
      <p:pic>
        <p:nvPicPr>
          <p:cNvPr id="6" name="Picture 5" descr="Logo, company name&#10;&#10;Description automatically generated">
            <a:extLst>
              <a:ext uri="{FF2B5EF4-FFF2-40B4-BE49-F238E27FC236}">
                <a16:creationId xmlns:a16="http://schemas.microsoft.com/office/drawing/2014/main" id="{2F777B2C-DA71-8144-A9D9-5EC37E77FC8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994251" y="-1"/>
            <a:ext cx="4197747" cy="2547257"/>
          </a:xfrm>
          <a:prstGeom prst="rect">
            <a:avLst/>
          </a:prstGeom>
        </p:spPr>
      </p:pic>
      <p:cxnSp>
        <p:nvCxnSpPr>
          <p:cNvPr id="8" name="Straight Connector 7">
            <a:extLst>
              <a:ext uri="{FF2B5EF4-FFF2-40B4-BE49-F238E27FC236}">
                <a16:creationId xmlns:a16="http://schemas.microsoft.com/office/drawing/2014/main" id="{FE9A81F0-48A7-430E-96E6-6139050B621F}"/>
              </a:ext>
            </a:extLst>
          </p:cNvPr>
          <p:cNvCxnSpPr>
            <a:cxnSpLocks/>
          </p:cNvCxnSpPr>
          <p:nvPr/>
        </p:nvCxnSpPr>
        <p:spPr>
          <a:xfrm>
            <a:off x="6071998" y="5484483"/>
            <a:ext cx="61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92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2" y="-19617"/>
            <a:ext cx="12127077" cy="777430"/>
          </a:xfrm>
          <a:ln>
            <a:noFill/>
          </a:ln>
        </p:spPr>
        <p:txBody>
          <a:bodyPr>
            <a:normAutofit/>
          </a:bodyPr>
          <a:lstStyle/>
          <a:p>
            <a:r>
              <a:rPr lang="en-US" dirty="0">
                <a:solidFill>
                  <a:schemeClr val="bg1"/>
                </a:solidFill>
              </a:rPr>
              <a:t>The Eye – Eat your carrots!</a:t>
            </a: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pic>
        <p:nvPicPr>
          <p:cNvPr id="4" name="Picture 3">
            <a:extLst>
              <a:ext uri="{FF2B5EF4-FFF2-40B4-BE49-F238E27FC236}">
                <a16:creationId xmlns:a16="http://schemas.microsoft.com/office/drawing/2014/main" id="{1B1D95F2-1D9B-47E4-A9F4-0C72A50217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6349" y="97021"/>
            <a:ext cx="5790729" cy="4571999"/>
          </a:xfrm>
          <a:prstGeom prst="rect">
            <a:avLst/>
          </a:prstGeom>
        </p:spPr>
      </p:pic>
      <p:pic>
        <p:nvPicPr>
          <p:cNvPr id="7" name="Picture 6">
            <a:extLst>
              <a:ext uri="{FF2B5EF4-FFF2-40B4-BE49-F238E27FC236}">
                <a16:creationId xmlns:a16="http://schemas.microsoft.com/office/drawing/2014/main" id="{B89DC53A-262F-458C-8292-420D0A870A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22" y="3881928"/>
            <a:ext cx="6546619" cy="2931322"/>
          </a:xfrm>
          <a:prstGeom prst="rect">
            <a:avLst/>
          </a:prstGeom>
        </p:spPr>
      </p:pic>
      <p:sp>
        <p:nvSpPr>
          <p:cNvPr id="15" name="TextBox 14">
            <a:extLst>
              <a:ext uri="{FF2B5EF4-FFF2-40B4-BE49-F238E27FC236}">
                <a16:creationId xmlns:a16="http://schemas.microsoft.com/office/drawing/2014/main" id="{61D037E5-6C15-4730-959C-086469E49BBE}"/>
              </a:ext>
            </a:extLst>
          </p:cNvPr>
          <p:cNvSpPr txBox="1"/>
          <p:nvPr/>
        </p:nvSpPr>
        <p:spPr>
          <a:xfrm>
            <a:off x="174889" y="806576"/>
            <a:ext cx="5921111" cy="2677656"/>
          </a:xfrm>
          <a:prstGeom prst="rect">
            <a:avLst/>
          </a:prstGeom>
          <a:solidFill>
            <a:schemeClr val="tx1"/>
          </a:solidFill>
        </p:spPr>
        <p:txBody>
          <a:bodyPr wrap="square" rtlCol="0">
            <a:spAutoFit/>
          </a:bodyPr>
          <a:lstStyle/>
          <a:p>
            <a:pPr algn="ctr"/>
            <a:r>
              <a:rPr lang="en-US" sz="2400" dirty="0">
                <a:solidFill>
                  <a:schemeClr val="bg1"/>
                </a:solidFill>
              </a:rPr>
              <a:t>These constellations should be visible now at night if you’re in a dark place.</a:t>
            </a:r>
          </a:p>
          <a:p>
            <a:pPr algn="ctr"/>
            <a:endParaRPr lang="en-US" sz="2400" dirty="0">
              <a:solidFill>
                <a:schemeClr val="bg1"/>
              </a:solidFill>
            </a:endParaRPr>
          </a:p>
          <a:p>
            <a:pPr algn="ctr"/>
            <a:r>
              <a:rPr lang="en-US" sz="2400" dirty="0">
                <a:solidFill>
                  <a:schemeClr val="bg1"/>
                </a:solidFill>
              </a:rPr>
              <a:t>Use ‘The Plough’ or ‘Big Dipper’ (different names for the same constellation) as your guide.</a:t>
            </a:r>
          </a:p>
          <a:p>
            <a:pPr algn="ctr"/>
            <a:r>
              <a:rPr lang="en-US" sz="2400" dirty="0">
                <a:solidFill>
                  <a:schemeClr val="bg1"/>
                </a:solidFill>
              </a:rPr>
              <a:t>Try looking North…</a:t>
            </a:r>
            <a:endParaRPr lang="en-US" sz="2000" dirty="0">
              <a:solidFill>
                <a:schemeClr val="bg1"/>
              </a:solidFill>
            </a:endParaRPr>
          </a:p>
        </p:txBody>
      </p:sp>
    </p:spTree>
    <p:extLst>
      <p:ext uri="{BB962C8B-B14F-4D97-AF65-F5344CB8AC3E}">
        <p14:creationId xmlns:p14="http://schemas.microsoft.com/office/powerpoint/2010/main" val="162101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4DA9D63-9DE1-4C87-B0F0-4EBFD2FECB50}"/>
              </a:ext>
            </a:extLst>
          </p:cNvPr>
          <p:cNvSpPr/>
          <p:nvPr/>
        </p:nvSpPr>
        <p:spPr>
          <a:xfrm>
            <a:off x="0" y="0"/>
            <a:ext cx="12192000" cy="6841825"/>
          </a:xfrm>
          <a:prstGeom prst="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4BD16D4-3B02-1147-B512-E5D39A1DF4FF}"/>
              </a:ext>
            </a:extLst>
          </p:cNvPr>
          <p:cNvSpPr>
            <a:spLocks noGrp="1"/>
          </p:cNvSpPr>
          <p:nvPr>
            <p:ph type="title"/>
          </p:nvPr>
        </p:nvSpPr>
        <p:spPr>
          <a:xfrm>
            <a:off x="0" y="-158942"/>
            <a:ext cx="5029200" cy="997142"/>
          </a:xfrm>
        </p:spPr>
        <p:txBody>
          <a:bodyPr>
            <a:normAutofit/>
          </a:bodyPr>
          <a:lstStyle/>
          <a:p>
            <a:r>
              <a:rPr lang="en-US" dirty="0"/>
              <a:t>How did you get on?</a:t>
            </a:r>
          </a:p>
        </p:txBody>
      </p:sp>
      <p:pic>
        <p:nvPicPr>
          <p:cNvPr id="4" name="Picture 3" descr="Logo, company name&#10;&#10;Description automatically generated">
            <a:extLst>
              <a:ext uri="{FF2B5EF4-FFF2-40B4-BE49-F238E27FC236}">
                <a16:creationId xmlns:a16="http://schemas.microsoft.com/office/drawing/2014/main" id="{AEB750DB-1D5D-2048-8E28-7DE273F27D29}"/>
              </a:ext>
            </a:extLst>
          </p:cNvPr>
          <p:cNvPicPr>
            <a:picLocks noChangeAspect="1"/>
          </p:cNvPicPr>
          <p:nvPr/>
        </p:nvPicPr>
        <p:blipFill rotWithShape="1">
          <a:blip r:embed="rId2" cstate="screen">
            <a:clrChange>
              <a:clrFrom>
                <a:srgbClr val="FFFFFF"/>
              </a:clrFrom>
              <a:clrTo>
                <a:srgbClr val="FFFFFF">
                  <a:alpha val="0"/>
                </a:srgbClr>
              </a:clrTo>
            </a:clrChange>
            <a:alphaModFix amt="85000"/>
            <a:extLst>
              <a:ext uri="{28A0092B-C50C-407E-A947-70E740481C1C}">
                <a14:useLocalDpi xmlns:a14="http://schemas.microsoft.com/office/drawing/2010/main"/>
              </a:ext>
            </a:extLst>
          </a:blip>
          <a:srcRect/>
          <a:stretch/>
        </p:blipFill>
        <p:spPr>
          <a:xfrm>
            <a:off x="8317159" y="0"/>
            <a:ext cx="3874841" cy="2351313"/>
          </a:xfrm>
          <a:prstGeom prst="rect">
            <a:avLst/>
          </a:prstGeom>
        </p:spPr>
      </p:pic>
      <p:sp>
        <p:nvSpPr>
          <p:cNvPr id="6" name="Cloud Callout 5">
            <a:extLst>
              <a:ext uri="{FF2B5EF4-FFF2-40B4-BE49-F238E27FC236}">
                <a16:creationId xmlns:a16="http://schemas.microsoft.com/office/drawing/2014/main" id="{D84276F4-7A70-4340-BF98-6C7968D34C84}"/>
              </a:ext>
            </a:extLst>
          </p:cNvPr>
          <p:cNvSpPr/>
          <p:nvPr/>
        </p:nvSpPr>
        <p:spPr>
          <a:xfrm>
            <a:off x="198264" y="728428"/>
            <a:ext cx="3328416" cy="2253917"/>
          </a:xfrm>
          <a:prstGeom prst="cloudCallout">
            <a:avLst>
              <a:gd name="adj1" fmla="val 45758"/>
              <a:gd name="adj2" fmla="val 7014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What was your </a:t>
            </a:r>
            <a:r>
              <a:rPr lang="en-GB" sz="2400" b="1" dirty="0"/>
              <a:t>favourite</a:t>
            </a:r>
            <a:r>
              <a:rPr lang="en-US" sz="2400" b="1" dirty="0"/>
              <a:t> activity from this pack?</a:t>
            </a:r>
          </a:p>
        </p:txBody>
      </p:sp>
      <p:sp>
        <p:nvSpPr>
          <p:cNvPr id="10" name="Oval Callout 9">
            <a:extLst>
              <a:ext uri="{FF2B5EF4-FFF2-40B4-BE49-F238E27FC236}">
                <a16:creationId xmlns:a16="http://schemas.microsoft.com/office/drawing/2014/main" id="{25E43BC3-CF7B-3C47-AD27-6625B60E1E05}"/>
              </a:ext>
            </a:extLst>
          </p:cNvPr>
          <p:cNvSpPr/>
          <p:nvPr/>
        </p:nvSpPr>
        <p:spPr>
          <a:xfrm>
            <a:off x="3040905" y="3282390"/>
            <a:ext cx="7884270" cy="2165910"/>
          </a:xfrm>
          <a:prstGeom prst="wedgeEllipseCallou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Share your feedback by:</a:t>
            </a:r>
          </a:p>
          <a:p>
            <a:endParaRPr lang="en-US" sz="2400" b="1" dirty="0">
              <a:solidFill>
                <a:schemeClr val="tx1"/>
              </a:solidFill>
            </a:endParaRPr>
          </a:p>
          <a:p>
            <a:r>
              <a:rPr lang="en-US" b="1" dirty="0">
                <a:solidFill>
                  <a:schemeClr val="tx1"/>
                </a:solidFill>
              </a:rPr>
              <a:t>Emailing - </a:t>
            </a:r>
            <a:r>
              <a:rPr lang="en-US" b="1" dirty="0">
                <a:solidFill>
                  <a:srgbClr val="92D050"/>
                </a:solidFill>
                <a:hlinkClick r:id="rId3">
                  <a:extLst>
                    <a:ext uri="{A12FA001-AC4F-418D-AE19-62706E023703}">
                      <ahyp:hlinkClr xmlns:ahyp="http://schemas.microsoft.com/office/drawing/2018/hyperlinkcolor" val="tx"/>
                    </a:ext>
                  </a:extLst>
                </a:hlinkClick>
              </a:rPr>
              <a:t>ellen.blackwood@primary-forest-school.co.uk</a:t>
            </a:r>
            <a:endParaRPr lang="en-US" b="1" dirty="0">
              <a:solidFill>
                <a:srgbClr val="92D050"/>
              </a:solidFill>
            </a:endParaRPr>
          </a:p>
          <a:p>
            <a:r>
              <a:rPr lang="en-US" b="1" dirty="0">
                <a:solidFill>
                  <a:schemeClr val="tx1"/>
                </a:solidFill>
              </a:rPr>
              <a:t>Find us Facebook or Instagram </a:t>
            </a:r>
            <a:r>
              <a:rPr lang="en-US" b="1" dirty="0">
                <a:solidFill>
                  <a:srgbClr val="92D050"/>
                </a:solidFill>
              </a:rPr>
              <a:t>@</a:t>
            </a:r>
            <a:r>
              <a:rPr lang="en-US" b="1" dirty="0" err="1">
                <a:solidFill>
                  <a:srgbClr val="92D050"/>
                </a:solidFill>
              </a:rPr>
              <a:t>PrimaryForestSchools</a:t>
            </a:r>
            <a:endParaRPr lang="en-US" b="1" dirty="0">
              <a:solidFill>
                <a:srgbClr val="92D050"/>
              </a:solidFill>
            </a:endParaRPr>
          </a:p>
          <a:p>
            <a:pPr algn="ctr"/>
            <a:endParaRPr lang="en-US" dirty="0">
              <a:solidFill>
                <a:schemeClr val="tx1"/>
              </a:solidFill>
            </a:endParaRPr>
          </a:p>
        </p:txBody>
      </p:sp>
      <p:pic>
        <p:nvPicPr>
          <p:cNvPr id="17" name="Picture 6">
            <a:extLst>
              <a:ext uri="{FF2B5EF4-FFF2-40B4-BE49-F238E27FC236}">
                <a16:creationId xmlns:a16="http://schemas.microsoft.com/office/drawing/2014/main" id="{7F44209D-D1FB-4112-8D3A-D420ED5E5B3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502908" y="5101825"/>
            <a:ext cx="2726116" cy="174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6C882F22-E733-46B6-9BED-815DCE7DED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4240" y="4723540"/>
            <a:ext cx="2839641" cy="1991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9D2DB6C2-1FF2-47A0-AB7A-6BB71654A4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852360">
            <a:off x="6132831" y="347430"/>
            <a:ext cx="1700417" cy="1821875"/>
          </a:xfrm>
          <a:prstGeom prst="rect">
            <a:avLst/>
          </a:prstGeom>
        </p:spPr>
      </p:pic>
      <p:pic>
        <p:nvPicPr>
          <p:cNvPr id="20" name="Picture 19">
            <a:extLst>
              <a:ext uri="{FF2B5EF4-FFF2-40B4-BE49-F238E27FC236}">
                <a16:creationId xmlns:a16="http://schemas.microsoft.com/office/drawing/2014/main" id="{4A3CB64F-A504-46EF-9A46-66919AD6A5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00080" y="1519883"/>
            <a:ext cx="759443" cy="1019387"/>
          </a:xfrm>
          <a:prstGeom prst="rect">
            <a:avLst/>
          </a:prstGeom>
        </p:spPr>
      </p:pic>
      <p:pic>
        <p:nvPicPr>
          <p:cNvPr id="21" name="Picture 20">
            <a:extLst>
              <a:ext uri="{FF2B5EF4-FFF2-40B4-BE49-F238E27FC236}">
                <a16:creationId xmlns:a16="http://schemas.microsoft.com/office/drawing/2014/main" id="{35F7468A-961B-4CF2-B172-2C716490FA5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0810" y="2976072"/>
            <a:ext cx="1007098" cy="1007098"/>
          </a:xfrm>
          <a:prstGeom prst="rect">
            <a:avLst/>
          </a:prstGeom>
        </p:spPr>
      </p:pic>
    </p:spTree>
    <p:extLst>
      <p:ext uri="{BB962C8B-B14F-4D97-AF65-F5344CB8AC3E}">
        <p14:creationId xmlns:p14="http://schemas.microsoft.com/office/powerpoint/2010/main" val="27797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2000"/>
                                        <p:tgtEl>
                                          <p:spTgt spid="21"/>
                                        </p:tgtEl>
                                      </p:cBhvr>
                                    </p:animEffect>
                                  </p:childTnLst>
                                </p:cTn>
                              </p:par>
                              <p:par>
                                <p:cTn id="19" presetID="9"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2000"/>
                                        <p:tgtEl>
                                          <p:spTgt spid="18"/>
                                        </p:tgtEl>
                                      </p:cBhvr>
                                    </p:animEffect>
                                  </p:childTnLst>
                                </p:cTn>
                              </p:par>
                              <p:par>
                                <p:cTn id="22" presetID="9"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2000"/>
                                        <p:tgtEl>
                                          <p:spTgt spid="20"/>
                                        </p:tgtEl>
                                      </p:cBhvr>
                                    </p:animEffect>
                                  </p:childTnLst>
                                </p:cTn>
                              </p:par>
                              <p:par>
                                <p:cTn id="25" presetID="9"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2000"/>
                                        <p:tgtEl>
                                          <p:spTgt spid="19"/>
                                        </p:tgtEl>
                                      </p:cBhvr>
                                    </p:animEffect>
                                  </p:childTnLst>
                                </p:cTn>
                              </p:par>
                              <p:par>
                                <p:cTn id="28" presetID="9"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728A9C-CF55-4A9D-8E3A-0A61CB004327}"/>
              </a:ext>
            </a:extLst>
          </p:cNvPr>
          <p:cNvSpPr/>
          <p:nvPr/>
        </p:nvSpPr>
        <p:spPr>
          <a:xfrm>
            <a:off x="0" y="16175"/>
            <a:ext cx="12192000" cy="6825650"/>
          </a:xfrm>
          <a:prstGeom prst="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BE23288-A4E5-554B-8491-83700366126A}"/>
              </a:ext>
            </a:extLst>
          </p:cNvPr>
          <p:cNvSpPr>
            <a:spLocks noGrp="1"/>
          </p:cNvSpPr>
          <p:nvPr>
            <p:ph type="title"/>
          </p:nvPr>
        </p:nvSpPr>
        <p:spPr>
          <a:xfrm>
            <a:off x="550506" y="5410426"/>
            <a:ext cx="9946433" cy="1073547"/>
          </a:xfrm>
        </p:spPr>
        <p:txBody>
          <a:bodyPr anchor="ctr">
            <a:noAutofit/>
          </a:bodyPr>
          <a:lstStyle/>
          <a:p>
            <a:pPr algn="ctr"/>
            <a:r>
              <a:rPr lang="en-US" sz="3600" dirty="0"/>
              <a:t>The important bit for parents and teachers… but you can have a sneak peek at the activities too!</a:t>
            </a:r>
          </a:p>
        </p:txBody>
      </p:sp>
      <p:graphicFrame>
        <p:nvGraphicFramePr>
          <p:cNvPr id="4" name="Table 4">
            <a:extLst>
              <a:ext uri="{FF2B5EF4-FFF2-40B4-BE49-F238E27FC236}">
                <a16:creationId xmlns:a16="http://schemas.microsoft.com/office/drawing/2014/main" id="{75C5FE9B-DBB6-3E4B-BC76-1E07B895757A}"/>
              </a:ext>
            </a:extLst>
          </p:cNvPr>
          <p:cNvGraphicFramePr>
            <a:graphicFrameLocks noGrp="1"/>
          </p:cNvGraphicFramePr>
          <p:nvPr>
            <p:ph idx="1"/>
            <p:extLst>
              <p:ext uri="{D42A27DB-BD31-4B8C-83A1-F6EECF244321}">
                <p14:modId xmlns:p14="http://schemas.microsoft.com/office/powerpoint/2010/main" val="577457424"/>
              </p:ext>
            </p:extLst>
          </p:nvPr>
        </p:nvGraphicFramePr>
        <p:xfrm>
          <a:off x="550506" y="176794"/>
          <a:ext cx="10885932" cy="5073013"/>
        </p:xfrm>
        <a:graphic>
          <a:graphicData uri="http://schemas.openxmlformats.org/drawingml/2006/table">
            <a:tbl>
              <a:tblPr firstRow="1" bandRow="1">
                <a:tableStyleId>{5940675A-B579-460E-94D1-54222C63F5DA}</a:tableStyleId>
              </a:tblPr>
              <a:tblGrid>
                <a:gridCol w="2721483">
                  <a:extLst>
                    <a:ext uri="{9D8B030D-6E8A-4147-A177-3AD203B41FA5}">
                      <a16:colId xmlns:a16="http://schemas.microsoft.com/office/drawing/2014/main" val="3207827862"/>
                    </a:ext>
                  </a:extLst>
                </a:gridCol>
                <a:gridCol w="2721483">
                  <a:extLst>
                    <a:ext uri="{9D8B030D-6E8A-4147-A177-3AD203B41FA5}">
                      <a16:colId xmlns:a16="http://schemas.microsoft.com/office/drawing/2014/main" val="938983320"/>
                    </a:ext>
                  </a:extLst>
                </a:gridCol>
                <a:gridCol w="2721483">
                  <a:extLst>
                    <a:ext uri="{9D8B030D-6E8A-4147-A177-3AD203B41FA5}">
                      <a16:colId xmlns:a16="http://schemas.microsoft.com/office/drawing/2014/main" val="2315039592"/>
                    </a:ext>
                  </a:extLst>
                </a:gridCol>
                <a:gridCol w="2721483">
                  <a:extLst>
                    <a:ext uri="{9D8B030D-6E8A-4147-A177-3AD203B41FA5}">
                      <a16:colId xmlns:a16="http://schemas.microsoft.com/office/drawing/2014/main" val="594867396"/>
                    </a:ext>
                  </a:extLst>
                </a:gridCol>
              </a:tblGrid>
              <a:tr h="326097">
                <a:tc>
                  <a:txBody>
                    <a:bodyPr/>
                    <a:lstStyle/>
                    <a:p>
                      <a:pPr algn="ctr"/>
                      <a:r>
                        <a:rPr lang="en-US" dirty="0"/>
                        <a:t>Activity</a:t>
                      </a:r>
                    </a:p>
                  </a:txBody>
                  <a:tcPr/>
                </a:tc>
                <a:tc>
                  <a:txBody>
                    <a:bodyPr/>
                    <a:lstStyle/>
                    <a:p>
                      <a:pPr algn="ctr"/>
                      <a:r>
                        <a:rPr lang="en-US" dirty="0"/>
                        <a:t>Resources Required</a:t>
                      </a:r>
                    </a:p>
                  </a:txBody>
                  <a:tcPr/>
                </a:tc>
                <a:tc>
                  <a:txBody>
                    <a:bodyPr/>
                    <a:lstStyle/>
                    <a:p>
                      <a:pPr algn="ctr"/>
                      <a:r>
                        <a:rPr lang="en-US" dirty="0"/>
                        <a:t>Potential Risks</a:t>
                      </a:r>
                    </a:p>
                  </a:txBody>
                  <a:tcPr/>
                </a:tc>
                <a:tc>
                  <a:txBody>
                    <a:bodyPr/>
                    <a:lstStyle/>
                    <a:p>
                      <a:pPr algn="ctr"/>
                      <a:r>
                        <a:rPr lang="en-US" dirty="0"/>
                        <a:t>Impact</a:t>
                      </a:r>
                    </a:p>
                  </a:txBody>
                  <a:tcPr/>
                </a:tc>
                <a:extLst>
                  <a:ext uri="{0D108BD9-81ED-4DB2-BD59-A6C34878D82A}">
                    <a16:rowId xmlns:a16="http://schemas.microsoft.com/office/drawing/2014/main" val="1757695079"/>
                  </a:ext>
                </a:extLst>
              </a:tr>
              <a:tr h="811980">
                <a:tc>
                  <a:txBody>
                    <a:bodyPr/>
                    <a:lstStyle/>
                    <a:p>
                      <a:r>
                        <a:rPr lang="en-US" dirty="0"/>
                        <a:t>Mass – It’s a Matter of Matter!</a:t>
                      </a:r>
                    </a:p>
                  </a:txBody>
                  <a:tcPr>
                    <a:solidFill>
                      <a:srgbClr val="E2F0D9">
                        <a:alpha val="49804"/>
                      </a:srgbClr>
                    </a:solidFill>
                  </a:tcPr>
                </a:tc>
                <a:tc>
                  <a:txBody>
                    <a:bodyPr/>
                    <a:lstStyle/>
                    <a:p>
                      <a:r>
                        <a:rPr lang="en-US" sz="1600" dirty="0"/>
                        <a:t>Various natural items</a:t>
                      </a:r>
                    </a:p>
                  </a:txBody>
                  <a:tcPr>
                    <a:solidFill>
                      <a:srgbClr val="E2F0D9">
                        <a:alpha val="49804"/>
                      </a:srgbClr>
                    </a:solidFill>
                  </a:tcPr>
                </a:tc>
                <a:tc>
                  <a:txBody>
                    <a:bodyPr/>
                    <a:lstStyle/>
                    <a:p>
                      <a:r>
                        <a:rPr lang="en-US" sz="1600" dirty="0"/>
                        <a:t>Contact with harmful objects, Use and movement of heavy or sharp items</a:t>
                      </a:r>
                    </a:p>
                  </a:txBody>
                  <a:tcPr>
                    <a:solidFill>
                      <a:srgbClr val="E2F0D9">
                        <a:alpha val="49804"/>
                      </a:srgbClr>
                    </a:solidFill>
                  </a:tcPr>
                </a:tc>
                <a:tc>
                  <a:txBody>
                    <a:bodyPr/>
                    <a:lstStyle/>
                    <a:p>
                      <a:r>
                        <a:rPr lang="en-US" sz="1600" dirty="0"/>
                        <a:t>Children to identify the objects with the most similar and most different mass</a:t>
                      </a:r>
                    </a:p>
                  </a:txBody>
                  <a:tcPr>
                    <a:solidFill>
                      <a:srgbClr val="E2F0D9">
                        <a:alpha val="49804"/>
                      </a:srgbClr>
                    </a:solidFill>
                  </a:tcPr>
                </a:tc>
                <a:extLst>
                  <a:ext uri="{0D108BD9-81ED-4DB2-BD59-A6C34878D82A}">
                    <a16:rowId xmlns:a16="http://schemas.microsoft.com/office/drawing/2014/main" val="1625638453"/>
                  </a:ext>
                </a:extLst>
              </a:tr>
              <a:tr h="836293">
                <a:tc>
                  <a:txBody>
                    <a:bodyPr/>
                    <a:lstStyle/>
                    <a:p>
                      <a:r>
                        <a:rPr lang="en-US" dirty="0"/>
                        <a:t>Digestion – It’s all about the poo!</a:t>
                      </a:r>
                    </a:p>
                  </a:txBody>
                  <a:tcPr>
                    <a:solidFill>
                      <a:srgbClr val="DEEBF7">
                        <a:alpha val="40000"/>
                      </a:srgbClr>
                    </a:solidFill>
                  </a:tcPr>
                </a:tc>
                <a:tc>
                  <a:txBody>
                    <a:bodyPr/>
                    <a:lstStyle/>
                    <a:p>
                      <a:r>
                        <a:rPr lang="en-US" sz="1600" dirty="0"/>
                        <a:t>Poo identification sheets</a:t>
                      </a:r>
                    </a:p>
                  </a:txBody>
                  <a:tcPr>
                    <a:solidFill>
                      <a:srgbClr val="DEEBF7">
                        <a:alpha val="40000"/>
                      </a:srgbClr>
                    </a:solidFill>
                  </a:tcPr>
                </a:tc>
                <a:tc>
                  <a:txBody>
                    <a:bodyPr/>
                    <a:lstStyle/>
                    <a:p>
                      <a:r>
                        <a:rPr lang="en-US" sz="1600" dirty="0"/>
                        <a:t>Germs in digestive byproduct</a:t>
                      </a:r>
                    </a:p>
                  </a:txBody>
                  <a:tcPr>
                    <a:solidFill>
                      <a:srgbClr val="DEEBF7">
                        <a:alpha val="40000"/>
                      </a:srgbClr>
                    </a:solidFill>
                  </a:tcPr>
                </a:tc>
                <a:tc>
                  <a:txBody>
                    <a:bodyPr/>
                    <a:lstStyle/>
                    <a:p>
                      <a:r>
                        <a:rPr lang="en-US" sz="1600" dirty="0"/>
                        <a:t>Children to appreciate the differences in byproduct from a variety of diets</a:t>
                      </a:r>
                    </a:p>
                  </a:txBody>
                  <a:tcPr>
                    <a:solidFill>
                      <a:srgbClr val="DEEBF7">
                        <a:alpha val="40000"/>
                      </a:srgbClr>
                    </a:solidFill>
                  </a:tcPr>
                </a:tc>
                <a:extLst>
                  <a:ext uri="{0D108BD9-81ED-4DB2-BD59-A6C34878D82A}">
                    <a16:rowId xmlns:a16="http://schemas.microsoft.com/office/drawing/2014/main" val="1832956772"/>
                  </a:ext>
                </a:extLst>
              </a:tr>
              <a:tr h="836293">
                <a:tc>
                  <a:txBody>
                    <a:bodyPr/>
                    <a:lstStyle/>
                    <a:p>
                      <a:r>
                        <a:rPr lang="en-US" dirty="0"/>
                        <a:t>States of matter – Hot flush or cold shoulder?</a:t>
                      </a:r>
                    </a:p>
                    <a:p>
                      <a:endParaRPr lang="en-US" dirty="0"/>
                    </a:p>
                  </a:txBody>
                  <a:tcPr>
                    <a:solidFill>
                      <a:srgbClr val="F8CBAD">
                        <a:alpha val="40000"/>
                      </a:srgbClr>
                    </a:solidFill>
                  </a:tcPr>
                </a:tc>
                <a:tc>
                  <a:txBody>
                    <a:bodyPr/>
                    <a:lstStyle/>
                    <a:p>
                      <a:r>
                        <a:rPr lang="en-US" sz="1600" dirty="0"/>
                        <a:t>Water</a:t>
                      </a:r>
                      <a:br>
                        <a:rPr lang="en-US" sz="1600" dirty="0"/>
                      </a:br>
                      <a:r>
                        <a:rPr lang="en-US" sz="1600" dirty="0"/>
                        <a:t>A bowl</a:t>
                      </a:r>
                      <a:br>
                        <a:rPr lang="en-US" sz="1600" dirty="0"/>
                      </a:br>
                      <a:r>
                        <a:rPr lang="en-US" sz="1600" dirty="0"/>
                        <a:t>A marker pen or ruler</a:t>
                      </a:r>
                    </a:p>
                  </a:txBody>
                  <a:tcPr>
                    <a:solidFill>
                      <a:srgbClr val="F8CBAD">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Ice can be harmful if touched</a:t>
                      </a:r>
                    </a:p>
                    <a:p>
                      <a:endParaRPr lang="en-US" sz="1600" dirty="0"/>
                    </a:p>
                  </a:txBody>
                  <a:tcPr>
                    <a:solidFill>
                      <a:srgbClr val="F8CBAD">
                        <a:alpha val="40000"/>
                      </a:srgbClr>
                    </a:solidFill>
                  </a:tcPr>
                </a:tc>
                <a:tc>
                  <a:txBody>
                    <a:bodyPr/>
                    <a:lstStyle/>
                    <a:p>
                      <a:r>
                        <a:rPr lang="en-US" sz="1600" dirty="0"/>
                        <a:t>Children understand about the different states of matter of water</a:t>
                      </a:r>
                    </a:p>
                  </a:txBody>
                  <a:tcPr>
                    <a:solidFill>
                      <a:srgbClr val="F8CBAD">
                        <a:alpha val="40000"/>
                      </a:srgbClr>
                    </a:solidFill>
                  </a:tcPr>
                </a:tc>
                <a:extLst>
                  <a:ext uri="{0D108BD9-81ED-4DB2-BD59-A6C34878D82A}">
                    <a16:rowId xmlns:a16="http://schemas.microsoft.com/office/drawing/2014/main" val="3027548344"/>
                  </a:ext>
                </a:extLst>
              </a:tr>
              <a:tr h="811980">
                <a:tc>
                  <a:txBody>
                    <a:bodyPr/>
                    <a:lstStyle/>
                    <a:p>
                      <a:r>
                        <a:rPr lang="en-US" dirty="0"/>
                        <a:t>Buoyancy – Something that should float your boat!</a:t>
                      </a:r>
                    </a:p>
                  </a:txBody>
                  <a:tcPr>
                    <a:solidFill>
                      <a:srgbClr val="DEC8EE">
                        <a:alpha val="50196"/>
                      </a:srgbClr>
                    </a:solidFill>
                  </a:tcPr>
                </a:tc>
                <a:tc>
                  <a:txBody>
                    <a:bodyPr/>
                    <a:lstStyle/>
                    <a:p>
                      <a:r>
                        <a:rPr lang="en-US" sz="1600" dirty="0"/>
                        <a:t>Paper, foil, fruit and other materials you have around – anything goes!</a:t>
                      </a:r>
                      <a:br>
                        <a:rPr lang="en-US" sz="1600" dirty="0"/>
                      </a:br>
                      <a:r>
                        <a:rPr lang="en-US" sz="1600" dirty="0"/>
                        <a:t>A bowl, bucket or bath of water</a:t>
                      </a:r>
                    </a:p>
                  </a:txBody>
                  <a:tcPr>
                    <a:solidFill>
                      <a:srgbClr val="DEC8EE">
                        <a:alpha val="50196"/>
                      </a:srgbClr>
                    </a:solidFill>
                  </a:tcPr>
                </a:tc>
                <a:tc>
                  <a:txBody>
                    <a:bodyPr/>
                    <a:lstStyle/>
                    <a:p>
                      <a:r>
                        <a:rPr lang="en-US" sz="1600" dirty="0"/>
                        <a:t>The floor might get wet!</a:t>
                      </a:r>
                    </a:p>
                  </a:txBody>
                  <a:tcPr>
                    <a:solidFill>
                      <a:srgbClr val="DEC8EE">
                        <a:alpha val="50196"/>
                      </a:srgbClr>
                    </a:solidFill>
                  </a:tcPr>
                </a:tc>
                <a:tc>
                  <a:txBody>
                    <a:bodyPr/>
                    <a:lstStyle/>
                    <a:p>
                      <a:r>
                        <a:rPr lang="en-US" sz="1600" dirty="0"/>
                        <a:t>Children understand the term ‘buoyancy’ and appreciate the different buoyancies of objects</a:t>
                      </a:r>
                    </a:p>
                  </a:txBody>
                  <a:tcPr>
                    <a:solidFill>
                      <a:srgbClr val="DEC8EE">
                        <a:alpha val="50196"/>
                      </a:srgbClr>
                    </a:solidFill>
                  </a:tcPr>
                </a:tc>
                <a:extLst>
                  <a:ext uri="{0D108BD9-81ED-4DB2-BD59-A6C34878D82A}">
                    <a16:rowId xmlns:a16="http://schemas.microsoft.com/office/drawing/2014/main" val="3319175170"/>
                  </a:ext>
                </a:extLst>
              </a:tr>
              <a:tr h="811980">
                <a:tc>
                  <a:txBody>
                    <a:bodyPr/>
                    <a:lstStyle/>
                    <a:p>
                      <a:r>
                        <a:rPr lang="en-US" dirty="0"/>
                        <a:t>The Eye – Eat your carrots!</a:t>
                      </a:r>
                    </a:p>
                  </a:txBody>
                  <a:tcPr>
                    <a:solidFill>
                      <a:srgbClr val="FFF2CC">
                        <a:alpha val="49804"/>
                      </a:srgbClr>
                    </a:solidFill>
                  </a:tcPr>
                </a:tc>
                <a:tc>
                  <a:txBody>
                    <a:bodyPr/>
                    <a:lstStyle/>
                    <a:p>
                      <a:r>
                        <a:rPr lang="en-US" sz="1600" dirty="0"/>
                        <a:t>None</a:t>
                      </a:r>
                    </a:p>
                  </a:txBody>
                  <a:tcPr>
                    <a:solidFill>
                      <a:srgbClr val="FFF2CC">
                        <a:alpha val="49804"/>
                      </a:srgbClr>
                    </a:solidFill>
                  </a:tcPr>
                </a:tc>
                <a:tc>
                  <a:txBody>
                    <a:bodyPr/>
                    <a:lstStyle/>
                    <a:p>
                      <a:r>
                        <a:rPr lang="en-US" sz="1600" dirty="0"/>
                        <a:t>Don’t look directly at the sun</a:t>
                      </a:r>
                    </a:p>
                  </a:txBody>
                  <a:tcPr>
                    <a:solidFill>
                      <a:srgbClr val="FFF2CC">
                        <a:alpha val="49804"/>
                      </a:srgbClr>
                    </a:solidFill>
                  </a:tcPr>
                </a:tc>
                <a:tc>
                  <a:txBody>
                    <a:bodyPr/>
                    <a:lstStyle/>
                    <a:p>
                      <a:r>
                        <a:rPr lang="en-US" sz="1600" dirty="0"/>
                        <a:t>Children appreciate the different ways the eye works in various lights</a:t>
                      </a:r>
                    </a:p>
                  </a:txBody>
                  <a:tcPr>
                    <a:solidFill>
                      <a:srgbClr val="FFF2CC">
                        <a:alpha val="49804"/>
                      </a:srgbClr>
                    </a:solidFill>
                  </a:tcPr>
                </a:tc>
                <a:extLst>
                  <a:ext uri="{0D108BD9-81ED-4DB2-BD59-A6C34878D82A}">
                    <a16:rowId xmlns:a16="http://schemas.microsoft.com/office/drawing/2014/main" val="1238259556"/>
                  </a:ext>
                </a:extLst>
              </a:tr>
            </a:tbl>
          </a:graphicData>
        </a:graphic>
      </p:graphicFrame>
      <p:pic>
        <p:nvPicPr>
          <p:cNvPr id="7" name="Picture 6" descr="Logo, company name&#10;&#10;Description automatically generated">
            <a:extLst>
              <a:ext uri="{FF2B5EF4-FFF2-40B4-BE49-F238E27FC236}">
                <a16:creationId xmlns:a16="http://schemas.microsoft.com/office/drawing/2014/main" id="{969E6311-1DC9-3C49-A2C0-27E2AF98F05C}"/>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spTree>
    <p:extLst>
      <p:ext uri="{BB962C8B-B14F-4D97-AF65-F5344CB8AC3E}">
        <p14:creationId xmlns:p14="http://schemas.microsoft.com/office/powerpoint/2010/main" val="282298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839E4C-4C67-43A0-865C-ADCC0FDF8507}"/>
              </a:ext>
            </a:extLst>
          </p:cNvPr>
          <p:cNvSpPr/>
          <p:nvPr/>
        </p:nvSpPr>
        <p:spPr>
          <a:xfrm>
            <a:off x="0" y="0"/>
            <a:ext cx="12192000" cy="6841825"/>
          </a:xfrm>
          <a:prstGeom prst="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3" y="-19617"/>
            <a:ext cx="10515600" cy="777430"/>
          </a:xfrm>
        </p:spPr>
        <p:txBody>
          <a:bodyPr>
            <a:normAutofit/>
          </a:bodyPr>
          <a:lstStyle/>
          <a:p>
            <a:r>
              <a:rPr lang="en-US" dirty="0"/>
              <a:t>Mass – It’s a Matter of Matter!</a:t>
            </a:r>
          </a:p>
        </p:txBody>
      </p:sp>
      <p:sp>
        <p:nvSpPr>
          <p:cNvPr id="6" name="TextBox 5">
            <a:extLst>
              <a:ext uri="{FF2B5EF4-FFF2-40B4-BE49-F238E27FC236}">
                <a16:creationId xmlns:a16="http://schemas.microsoft.com/office/drawing/2014/main" id="{6F40F181-B8C6-B34E-A6F5-6D76DF174FEF}"/>
              </a:ext>
            </a:extLst>
          </p:cNvPr>
          <p:cNvSpPr txBox="1"/>
          <p:nvPr/>
        </p:nvSpPr>
        <p:spPr>
          <a:xfrm>
            <a:off x="130483" y="860714"/>
            <a:ext cx="11941774" cy="1015663"/>
          </a:xfrm>
          <a:prstGeom prst="rect">
            <a:avLst/>
          </a:prstGeom>
          <a:solidFill>
            <a:schemeClr val="accent2"/>
          </a:solidFill>
        </p:spPr>
        <p:txBody>
          <a:bodyPr wrap="square" rtlCol="0">
            <a:spAutoFit/>
          </a:bodyPr>
          <a:lstStyle/>
          <a:p>
            <a:r>
              <a:rPr lang="en-US" sz="2000" dirty="0"/>
              <a:t>Mass is how much material an object has in it so it doesn’t matter how big it is. It can be as big as an elephant, but if it’s hollow, it will have a low mass. A tiny object that’s really tightly packed will have a high mass. We might say it’s ‘heavier’.</a:t>
            </a:r>
            <a:endParaRPr lang="en-US" dirty="0"/>
          </a:p>
        </p:txBody>
      </p:sp>
      <p:sp>
        <p:nvSpPr>
          <p:cNvPr id="7" name="TextBox 6">
            <a:extLst>
              <a:ext uri="{FF2B5EF4-FFF2-40B4-BE49-F238E27FC236}">
                <a16:creationId xmlns:a16="http://schemas.microsoft.com/office/drawing/2014/main" id="{688D0E8E-5C85-6743-9310-D1C4B00525A6}"/>
              </a:ext>
            </a:extLst>
          </p:cNvPr>
          <p:cNvSpPr txBox="1"/>
          <p:nvPr/>
        </p:nvSpPr>
        <p:spPr>
          <a:xfrm>
            <a:off x="3198189" y="2863159"/>
            <a:ext cx="7180171" cy="461665"/>
          </a:xfrm>
          <a:prstGeom prst="rect">
            <a:avLst/>
          </a:prstGeom>
          <a:solidFill>
            <a:srgbClr val="92D050"/>
          </a:solidFill>
        </p:spPr>
        <p:txBody>
          <a:bodyPr wrap="none" rtlCol="0">
            <a:spAutoFit/>
          </a:bodyPr>
          <a:lstStyle/>
          <a:p>
            <a:r>
              <a:rPr lang="en-US" sz="2400" dirty="0"/>
              <a:t>To test the mass, see how quickly they fall to the ground</a:t>
            </a:r>
          </a:p>
        </p:txBody>
      </p:sp>
      <p:sp>
        <p:nvSpPr>
          <p:cNvPr id="8" name="TextBox 7">
            <a:extLst>
              <a:ext uri="{FF2B5EF4-FFF2-40B4-BE49-F238E27FC236}">
                <a16:creationId xmlns:a16="http://schemas.microsoft.com/office/drawing/2014/main" id="{B9EA4E60-8DCA-FF42-979D-CB1E99630A6E}"/>
              </a:ext>
            </a:extLst>
          </p:cNvPr>
          <p:cNvSpPr txBox="1"/>
          <p:nvPr/>
        </p:nvSpPr>
        <p:spPr>
          <a:xfrm>
            <a:off x="1908905" y="2108550"/>
            <a:ext cx="6923883" cy="461665"/>
          </a:xfrm>
          <a:prstGeom prst="rect">
            <a:avLst/>
          </a:prstGeom>
          <a:solidFill>
            <a:srgbClr val="00B050"/>
          </a:solidFill>
        </p:spPr>
        <p:txBody>
          <a:bodyPr wrap="none" rtlCol="0">
            <a:spAutoFit/>
          </a:bodyPr>
          <a:lstStyle/>
          <a:p>
            <a:r>
              <a:rPr lang="en-US" sz="2400" dirty="0"/>
              <a:t>Find a variety of natural objects of all shapes and sizes</a:t>
            </a:r>
          </a:p>
        </p:txBody>
      </p:sp>
      <p:sp>
        <p:nvSpPr>
          <p:cNvPr id="10" name="TextBox 9">
            <a:extLst>
              <a:ext uri="{FF2B5EF4-FFF2-40B4-BE49-F238E27FC236}">
                <a16:creationId xmlns:a16="http://schemas.microsoft.com/office/drawing/2014/main" id="{6BA5AAE2-5B47-3540-822D-4B78EF6B377B}"/>
              </a:ext>
            </a:extLst>
          </p:cNvPr>
          <p:cNvSpPr txBox="1"/>
          <p:nvPr/>
        </p:nvSpPr>
        <p:spPr>
          <a:xfrm>
            <a:off x="4766389" y="4350364"/>
            <a:ext cx="6492901" cy="461665"/>
          </a:xfrm>
          <a:prstGeom prst="rect">
            <a:avLst/>
          </a:prstGeom>
          <a:solidFill>
            <a:srgbClr val="00B050"/>
          </a:solidFill>
        </p:spPr>
        <p:txBody>
          <a:bodyPr wrap="square" rtlCol="0">
            <a:spAutoFit/>
          </a:bodyPr>
          <a:lstStyle/>
          <a:p>
            <a:pPr algn="just"/>
            <a:r>
              <a:rPr lang="en-US" sz="2400" dirty="0">
                <a:sym typeface="Wingdings" pitchFamily="2" charset="2"/>
              </a:rPr>
              <a:t>The larger the mass, the faster they fall (in general)</a:t>
            </a:r>
            <a:endParaRPr lang="en-US" sz="2400" dirty="0"/>
          </a:p>
        </p:txBody>
      </p:sp>
      <p:sp>
        <p:nvSpPr>
          <p:cNvPr id="11" name="Cloud Callout 10">
            <a:extLst>
              <a:ext uri="{FF2B5EF4-FFF2-40B4-BE49-F238E27FC236}">
                <a16:creationId xmlns:a16="http://schemas.microsoft.com/office/drawing/2014/main" id="{828BE7BB-317B-A249-B139-AEF469937F65}"/>
              </a:ext>
            </a:extLst>
          </p:cNvPr>
          <p:cNvSpPr/>
          <p:nvPr/>
        </p:nvSpPr>
        <p:spPr>
          <a:xfrm>
            <a:off x="4154626" y="4910898"/>
            <a:ext cx="3541582" cy="1129932"/>
          </a:xfrm>
          <a:prstGeom prst="cloudCallou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Which has the largest mass? Which has the smallest?</a:t>
            </a:r>
          </a:p>
        </p:txBody>
      </p:sp>
      <p:sp>
        <p:nvSpPr>
          <p:cNvPr id="26" name="Cloud Callout 25">
            <a:extLst>
              <a:ext uri="{FF2B5EF4-FFF2-40B4-BE49-F238E27FC236}">
                <a16:creationId xmlns:a16="http://schemas.microsoft.com/office/drawing/2014/main" id="{B3852A2C-BD03-AE46-A8A8-38C8641D34C0}"/>
              </a:ext>
            </a:extLst>
          </p:cNvPr>
          <p:cNvSpPr/>
          <p:nvPr/>
        </p:nvSpPr>
        <p:spPr>
          <a:xfrm>
            <a:off x="6763497" y="5272778"/>
            <a:ext cx="2889001" cy="1518686"/>
          </a:xfrm>
          <a:prstGeom prst="cloudCallout">
            <a:avLst>
              <a:gd name="adj1" fmla="val -56310"/>
              <a:gd name="adj2" fmla="val 35137"/>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Which 2 objects have the greatest </a:t>
            </a:r>
            <a:r>
              <a:rPr lang="en-US" b="1" dirty="0">
                <a:solidFill>
                  <a:sysClr val="windowText" lastClr="000000"/>
                </a:solidFill>
              </a:rPr>
              <a:t>difference</a:t>
            </a:r>
            <a:r>
              <a:rPr lang="en-US" dirty="0">
                <a:solidFill>
                  <a:sysClr val="windowText" lastClr="000000"/>
                </a:solidFill>
              </a:rPr>
              <a:t> in mass?</a:t>
            </a:r>
          </a:p>
        </p:txBody>
      </p:sp>
      <p:pic>
        <p:nvPicPr>
          <p:cNvPr id="12" name="Picture 11">
            <a:extLst>
              <a:ext uri="{FF2B5EF4-FFF2-40B4-BE49-F238E27FC236}">
                <a16:creationId xmlns:a16="http://schemas.microsoft.com/office/drawing/2014/main" id="{7EF8753B-1B06-447B-96B7-3EB11E1882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065" y="1979278"/>
            <a:ext cx="1322775" cy="1409700"/>
          </a:xfrm>
          <a:prstGeom prst="rect">
            <a:avLst/>
          </a:prstGeom>
        </p:spPr>
      </p:pic>
      <p:pic>
        <p:nvPicPr>
          <p:cNvPr id="15" name="Picture 14">
            <a:extLst>
              <a:ext uri="{FF2B5EF4-FFF2-40B4-BE49-F238E27FC236}">
                <a16:creationId xmlns:a16="http://schemas.microsoft.com/office/drawing/2014/main" id="{C21941E7-3440-4424-8EAE-CD612F22184D}"/>
              </a:ext>
            </a:extLst>
          </p:cNvPr>
          <p:cNvPicPr>
            <a:picLocks noChangeAspect="1"/>
          </p:cNvPicPr>
          <p:nvPr/>
        </p:nvPicPr>
        <p:blipFill>
          <a:blip r:embed="rId3"/>
          <a:stretch>
            <a:fillRect/>
          </a:stretch>
        </p:blipFill>
        <p:spPr>
          <a:xfrm>
            <a:off x="1521466" y="2724150"/>
            <a:ext cx="1714500" cy="1409700"/>
          </a:xfrm>
          <a:prstGeom prst="rect">
            <a:avLst/>
          </a:prstGeom>
        </p:spPr>
      </p:pic>
      <p:sp>
        <p:nvSpPr>
          <p:cNvPr id="27" name="TextBox 26">
            <a:extLst>
              <a:ext uri="{FF2B5EF4-FFF2-40B4-BE49-F238E27FC236}">
                <a16:creationId xmlns:a16="http://schemas.microsoft.com/office/drawing/2014/main" id="{8E109E89-21C3-4F5B-88CD-6C6D3F1B0ADD}"/>
              </a:ext>
            </a:extLst>
          </p:cNvPr>
          <p:cNvSpPr txBox="1"/>
          <p:nvPr/>
        </p:nvSpPr>
        <p:spPr>
          <a:xfrm>
            <a:off x="3962256" y="3594732"/>
            <a:ext cx="8088231" cy="461665"/>
          </a:xfrm>
          <a:prstGeom prst="rect">
            <a:avLst/>
          </a:prstGeom>
          <a:solidFill>
            <a:schemeClr val="accent2"/>
          </a:solidFill>
        </p:spPr>
        <p:txBody>
          <a:bodyPr wrap="square" rtlCol="0">
            <a:spAutoFit/>
          </a:bodyPr>
          <a:lstStyle/>
          <a:p>
            <a:r>
              <a:rPr lang="en-US" sz="2400" dirty="0"/>
              <a:t>Ensure it’s a fair test by dropping them all from the same height</a:t>
            </a:r>
            <a:endParaRPr lang="en-US" sz="2000" dirty="0"/>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pic>
        <p:nvPicPr>
          <p:cNvPr id="18" name="Picture 17">
            <a:extLst>
              <a:ext uri="{FF2B5EF4-FFF2-40B4-BE49-F238E27FC236}">
                <a16:creationId xmlns:a16="http://schemas.microsoft.com/office/drawing/2014/main" id="{14D8D0E1-70A7-45FE-B647-F2AF25D86D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027443">
            <a:off x="460770" y="3367867"/>
            <a:ext cx="1521815" cy="1672324"/>
          </a:xfrm>
          <a:prstGeom prst="rect">
            <a:avLst/>
          </a:prstGeom>
        </p:spPr>
      </p:pic>
      <p:pic>
        <p:nvPicPr>
          <p:cNvPr id="31" name="Picture 30">
            <a:extLst>
              <a:ext uri="{FF2B5EF4-FFF2-40B4-BE49-F238E27FC236}">
                <a16:creationId xmlns:a16="http://schemas.microsoft.com/office/drawing/2014/main" id="{2CBA1BCC-7EB2-44F2-951C-BF765B8F07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852360">
            <a:off x="2399587" y="3694427"/>
            <a:ext cx="1700417" cy="1821875"/>
          </a:xfrm>
          <a:prstGeom prst="rect">
            <a:avLst/>
          </a:prstGeom>
        </p:spPr>
      </p:pic>
      <p:pic>
        <p:nvPicPr>
          <p:cNvPr id="1025" name="Picture 1024">
            <a:extLst>
              <a:ext uri="{FF2B5EF4-FFF2-40B4-BE49-F238E27FC236}">
                <a16:creationId xmlns:a16="http://schemas.microsoft.com/office/drawing/2014/main" id="{4D3B0594-0AD7-4FEE-AD72-DE32B789BA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2455" y="4258791"/>
            <a:ext cx="759443" cy="1019387"/>
          </a:xfrm>
          <a:prstGeom prst="rect">
            <a:avLst/>
          </a:prstGeom>
        </p:spPr>
      </p:pic>
      <p:sp>
        <p:nvSpPr>
          <p:cNvPr id="35" name="Cloud Callout 25">
            <a:extLst>
              <a:ext uri="{FF2B5EF4-FFF2-40B4-BE49-F238E27FC236}">
                <a16:creationId xmlns:a16="http://schemas.microsoft.com/office/drawing/2014/main" id="{4F607B77-CCDD-4CF3-835F-F63233F04CA4}"/>
              </a:ext>
            </a:extLst>
          </p:cNvPr>
          <p:cNvSpPr/>
          <p:nvPr/>
        </p:nvSpPr>
        <p:spPr>
          <a:xfrm>
            <a:off x="8896627" y="4847880"/>
            <a:ext cx="2362664" cy="1073547"/>
          </a:xfrm>
          <a:prstGeom prst="cloudCallout">
            <a:avLst>
              <a:gd name="adj1" fmla="val 30309"/>
              <a:gd name="adj2" fmla="val 69613"/>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Did anything surprise you?</a:t>
            </a:r>
          </a:p>
        </p:txBody>
      </p:sp>
      <p:pic>
        <p:nvPicPr>
          <p:cNvPr id="1028" name="Picture 1027">
            <a:extLst>
              <a:ext uri="{FF2B5EF4-FFF2-40B4-BE49-F238E27FC236}">
                <a16:creationId xmlns:a16="http://schemas.microsoft.com/office/drawing/2014/main" id="{8342478A-5EB6-479C-B894-965A2168567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45085">
            <a:off x="1051064" y="4969621"/>
            <a:ext cx="1470286" cy="1729748"/>
          </a:xfrm>
          <a:prstGeom prst="rect">
            <a:avLst/>
          </a:prstGeom>
        </p:spPr>
      </p:pic>
      <p:pic>
        <p:nvPicPr>
          <p:cNvPr id="1030" name="Picture 1029">
            <a:extLst>
              <a:ext uri="{FF2B5EF4-FFF2-40B4-BE49-F238E27FC236}">
                <a16:creationId xmlns:a16="http://schemas.microsoft.com/office/drawing/2014/main" id="{9737AD00-9DFE-408B-A883-FB98C9F2820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17353" y="5565886"/>
            <a:ext cx="1007098" cy="1007098"/>
          </a:xfrm>
          <a:prstGeom prst="rect">
            <a:avLst/>
          </a:prstGeom>
        </p:spPr>
      </p:pic>
    </p:spTree>
    <p:extLst>
      <p:ext uri="{BB962C8B-B14F-4D97-AF65-F5344CB8AC3E}">
        <p14:creationId xmlns:p14="http://schemas.microsoft.com/office/powerpoint/2010/main" val="23702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par>
                                <p:cTn id="29" presetID="53"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Effect transition="in" filter="fade">
                                      <p:cBhvr>
                                        <p:cTn id="33" dur="10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025"/>
                                        </p:tgtEl>
                                        <p:attrNameLst>
                                          <p:attrName>style.visibility</p:attrName>
                                        </p:attrNameLst>
                                      </p:cBhvr>
                                      <p:to>
                                        <p:strVal val="visible"/>
                                      </p:to>
                                    </p:set>
                                    <p:anim calcmode="lin" valueType="num">
                                      <p:cBhvr>
                                        <p:cTn id="36" dur="1000" fill="hold"/>
                                        <p:tgtEl>
                                          <p:spTgt spid="1025"/>
                                        </p:tgtEl>
                                        <p:attrNameLst>
                                          <p:attrName>ppt_w</p:attrName>
                                        </p:attrNameLst>
                                      </p:cBhvr>
                                      <p:tavLst>
                                        <p:tav tm="0">
                                          <p:val>
                                            <p:fltVal val="0"/>
                                          </p:val>
                                        </p:tav>
                                        <p:tav tm="100000">
                                          <p:val>
                                            <p:strVal val="#ppt_w"/>
                                          </p:val>
                                        </p:tav>
                                      </p:tavLst>
                                    </p:anim>
                                    <p:anim calcmode="lin" valueType="num">
                                      <p:cBhvr>
                                        <p:cTn id="37" dur="1000" fill="hold"/>
                                        <p:tgtEl>
                                          <p:spTgt spid="1025"/>
                                        </p:tgtEl>
                                        <p:attrNameLst>
                                          <p:attrName>ppt_h</p:attrName>
                                        </p:attrNameLst>
                                      </p:cBhvr>
                                      <p:tavLst>
                                        <p:tav tm="0">
                                          <p:val>
                                            <p:fltVal val="0"/>
                                          </p:val>
                                        </p:tav>
                                        <p:tav tm="100000">
                                          <p:val>
                                            <p:strVal val="#ppt_h"/>
                                          </p:val>
                                        </p:tav>
                                      </p:tavLst>
                                    </p:anim>
                                    <p:animEffect transition="in" filter="fade">
                                      <p:cBhvr>
                                        <p:cTn id="38" dur="1000"/>
                                        <p:tgtEl>
                                          <p:spTgt spid="1025"/>
                                        </p:tgtEl>
                                      </p:cBhvr>
                                    </p:animEffect>
                                  </p:childTnLst>
                                </p:cTn>
                              </p:par>
                              <p:par>
                                <p:cTn id="39" presetID="53"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Effect transition="in" filter="fade">
                                      <p:cBhvr>
                                        <p:cTn id="43" dur="1000"/>
                                        <p:tgtEl>
                                          <p:spTgt spid="18"/>
                                        </p:tgtEl>
                                      </p:cBhvr>
                                    </p:animEffect>
                                  </p:childTnLst>
                                </p:cTn>
                              </p:par>
                              <p:par>
                                <p:cTn id="44" presetID="53" presetClass="entr" presetSubtype="16"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 calcmode="lin" valueType="num">
                                      <p:cBhvr>
                                        <p:cTn id="46" dur="1000" fill="hold"/>
                                        <p:tgtEl>
                                          <p:spTgt spid="1028"/>
                                        </p:tgtEl>
                                        <p:attrNameLst>
                                          <p:attrName>ppt_w</p:attrName>
                                        </p:attrNameLst>
                                      </p:cBhvr>
                                      <p:tavLst>
                                        <p:tav tm="0">
                                          <p:val>
                                            <p:fltVal val="0"/>
                                          </p:val>
                                        </p:tav>
                                        <p:tav tm="100000">
                                          <p:val>
                                            <p:strVal val="#ppt_w"/>
                                          </p:val>
                                        </p:tav>
                                      </p:tavLst>
                                    </p:anim>
                                    <p:anim calcmode="lin" valueType="num">
                                      <p:cBhvr>
                                        <p:cTn id="47" dur="1000" fill="hold"/>
                                        <p:tgtEl>
                                          <p:spTgt spid="1028"/>
                                        </p:tgtEl>
                                        <p:attrNameLst>
                                          <p:attrName>ppt_h</p:attrName>
                                        </p:attrNameLst>
                                      </p:cBhvr>
                                      <p:tavLst>
                                        <p:tav tm="0">
                                          <p:val>
                                            <p:fltVal val="0"/>
                                          </p:val>
                                        </p:tav>
                                        <p:tav tm="100000">
                                          <p:val>
                                            <p:strVal val="#ppt_h"/>
                                          </p:val>
                                        </p:tav>
                                      </p:tavLst>
                                    </p:anim>
                                    <p:animEffect transition="in" filter="fade">
                                      <p:cBhvr>
                                        <p:cTn id="48" dur="1000"/>
                                        <p:tgtEl>
                                          <p:spTgt spid="1028"/>
                                        </p:tgtEl>
                                      </p:cBhvr>
                                    </p:animEffect>
                                  </p:childTnLst>
                                </p:cTn>
                              </p:par>
                              <p:par>
                                <p:cTn id="49" presetID="53" presetClass="entr" presetSubtype="16"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1000" fill="hold"/>
                                        <p:tgtEl>
                                          <p:spTgt spid="31"/>
                                        </p:tgtEl>
                                        <p:attrNameLst>
                                          <p:attrName>ppt_w</p:attrName>
                                        </p:attrNameLst>
                                      </p:cBhvr>
                                      <p:tavLst>
                                        <p:tav tm="0">
                                          <p:val>
                                            <p:fltVal val="0"/>
                                          </p:val>
                                        </p:tav>
                                        <p:tav tm="100000">
                                          <p:val>
                                            <p:strVal val="#ppt_w"/>
                                          </p:val>
                                        </p:tav>
                                      </p:tavLst>
                                    </p:anim>
                                    <p:anim calcmode="lin" valueType="num">
                                      <p:cBhvr>
                                        <p:cTn id="52" dur="1000" fill="hold"/>
                                        <p:tgtEl>
                                          <p:spTgt spid="31"/>
                                        </p:tgtEl>
                                        <p:attrNameLst>
                                          <p:attrName>ppt_h</p:attrName>
                                        </p:attrNameLst>
                                      </p:cBhvr>
                                      <p:tavLst>
                                        <p:tav tm="0">
                                          <p:val>
                                            <p:fltVal val="0"/>
                                          </p:val>
                                        </p:tav>
                                        <p:tav tm="100000">
                                          <p:val>
                                            <p:strVal val="#ppt_h"/>
                                          </p:val>
                                        </p:tav>
                                      </p:tavLst>
                                    </p:anim>
                                    <p:animEffect transition="in" filter="fade">
                                      <p:cBhvr>
                                        <p:cTn id="53" dur="1000"/>
                                        <p:tgtEl>
                                          <p:spTgt spid="31"/>
                                        </p:tgtEl>
                                      </p:cBhvr>
                                    </p:animEffect>
                                  </p:childTnLst>
                                </p:cTn>
                              </p:par>
                              <p:par>
                                <p:cTn id="54" presetID="53" presetClass="entr" presetSubtype="16" fill="hold" nodeType="with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p:cTn id="56" dur="1000" fill="hold"/>
                                        <p:tgtEl>
                                          <p:spTgt spid="1030"/>
                                        </p:tgtEl>
                                        <p:attrNameLst>
                                          <p:attrName>ppt_w</p:attrName>
                                        </p:attrNameLst>
                                      </p:cBhvr>
                                      <p:tavLst>
                                        <p:tav tm="0">
                                          <p:val>
                                            <p:fltVal val="0"/>
                                          </p:val>
                                        </p:tav>
                                        <p:tav tm="100000">
                                          <p:val>
                                            <p:strVal val="#ppt_w"/>
                                          </p:val>
                                        </p:tav>
                                      </p:tavLst>
                                    </p:anim>
                                    <p:anim calcmode="lin" valueType="num">
                                      <p:cBhvr>
                                        <p:cTn id="57" dur="1000" fill="hold"/>
                                        <p:tgtEl>
                                          <p:spTgt spid="1030"/>
                                        </p:tgtEl>
                                        <p:attrNameLst>
                                          <p:attrName>ppt_h</p:attrName>
                                        </p:attrNameLst>
                                      </p:cBhvr>
                                      <p:tavLst>
                                        <p:tav tm="0">
                                          <p:val>
                                            <p:fltVal val="0"/>
                                          </p:val>
                                        </p:tav>
                                        <p:tav tm="100000">
                                          <p:val>
                                            <p:strVal val="#ppt_h"/>
                                          </p:val>
                                        </p:tav>
                                      </p:tavLst>
                                    </p:anim>
                                    <p:animEffect transition="in" filter="fade">
                                      <p:cBhvr>
                                        <p:cTn id="58" dur="1000"/>
                                        <p:tgtEl>
                                          <p:spTgt spid="103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Effect transition="in" filter="fade">
                                      <p:cBhvr>
                                        <p:cTn id="65" dur="1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1000" fill="hold"/>
                                        <p:tgtEl>
                                          <p:spTgt spid="27"/>
                                        </p:tgtEl>
                                        <p:attrNameLst>
                                          <p:attrName>ppt_w</p:attrName>
                                        </p:attrNameLst>
                                      </p:cBhvr>
                                      <p:tavLst>
                                        <p:tav tm="0">
                                          <p:val>
                                            <p:fltVal val="0"/>
                                          </p:val>
                                        </p:tav>
                                        <p:tav tm="100000">
                                          <p:val>
                                            <p:strVal val="#ppt_w"/>
                                          </p:val>
                                        </p:tav>
                                      </p:tavLst>
                                    </p:anim>
                                    <p:anim calcmode="lin" valueType="num">
                                      <p:cBhvr>
                                        <p:cTn id="71" dur="1000" fill="hold"/>
                                        <p:tgtEl>
                                          <p:spTgt spid="27"/>
                                        </p:tgtEl>
                                        <p:attrNameLst>
                                          <p:attrName>ppt_h</p:attrName>
                                        </p:attrNameLst>
                                      </p:cBhvr>
                                      <p:tavLst>
                                        <p:tav tm="0">
                                          <p:val>
                                            <p:fltVal val="0"/>
                                          </p:val>
                                        </p:tav>
                                        <p:tav tm="100000">
                                          <p:val>
                                            <p:strVal val="#ppt_h"/>
                                          </p:val>
                                        </p:tav>
                                      </p:tavLst>
                                    </p:anim>
                                    <p:animEffect transition="in" filter="fade">
                                      <p:cBhvr>
                                        <p:cTn id="72" dur="10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1000" fill="hold"/>
                                        <p:tgtEl>
                                          <p:spTgt spid="10"/>
                                        </p:tgtEl>
                                        <p:attrNameLst>
                                          <p:attrName>ppt_w</p:attrName>
                                        </p:attrNameLst>
                                      </p:cBhvr>
                                      <p:tavLst>
                                        <p:tav tm="0">
                                          <p:val>
                                            <p:fltVal val="0"/>
                                          </p:val>
                                        </p:tav>
                                        <p:tav tm="100000">
                                          <p:val>
                                            <p:strVal val="#ppt_w"/>
                                          </p:val>
                                        </p:tav>
                                      </p:tavLst>
                                    </p:anim>
                                    <p:anim calcmode="lin" valueType="num">
                                      <p:cBhvr>
                                        <p:cTn id="78" dur="1000" fill="hold"/>
                                        <p:tgtEl>
                                          <p:spTgt spid="10"/>
                                        </p:tgtEl>
                                        <p:attrNameLst>
                                          <p:attrName>ppt_h</p:attrName>
                                        </p:attrNameLst>
                                      </p:cBhvr>
                                      <p:tavLst>
                                        <p:tav tm="0">
                                          <p:val>
                                            <p:fltVal val="0"/>
                                          </p:val>
                                        </p:tav>
                                        <p:tav tm="100000">
                                          <p:val>
                                            <p:strVal val="#ppt_h"/>
                                          </p:val>
                                        </p:tav>
                                      </p:tavLst>
                                    </p:anim>
                                    <p:animEffect transition="in" filter="fade">
                                      <p:cBhvr>
                                        <p:cTn id="79" dur="10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1000" fill="hold"/>
                                        <p:tgtEl>
                                          <p:spTgt spid="11"/>
                                        </p:tgtEl>
                                        <p:attrNameLst>
                                          <p:attrName>ppt_w</p:attrName>
                                        </p:attrNameLst>
                                      </p:cBhvr>
                                      <p:tavLst>
                                        <p:tav tm="0">
                                          <p:val>
                                            <p:fltVal val="0"/>
                                          </p:val>
                                        </p:tav>
                                        <p:tav tm="100000">
                                          <p:val>
                                            <p:strVal val="#ppt_w"/>
                                          </p:val>
                                        </p:tav>
                                      </p:tavLst>
                                    </p:anim>
                                    <p:anim calcmode="lin" valueType="num">
                                      <p:cBhvr>
                                        <p:cTn id="85" dur="1000" fill="hold"/>
                                        <p:tgtEl>
                                          <p:spTgt spid="11"/>
                                        </p:tgtEl>
                                        <p:attrNameLst>
                                          <p:attrName>ppt_h</p:attrName>
                                        </p:attrNameLst>
                                      </p:cBhvr>
                                      <p:tavLst>
                                        <p:tav tm="0">
                                          <p:val>
                                            <p:fltVal val="0"/>
                                          </p:val>
                                        </p:tav>
                                        <p:tav tm="100000">
                                          <p:val>
                                            <p:strVal val="#ppt_h"/>
                                          </p:val>
                                        </p:tav>
                                      </p:tavLst>
                                    </p:anim>
                                    <p:animEffect transition="in" filter="fade">
                                      <p:cBhvr>
                                        <p:cTn id="86" dur="10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1000" fill="hold"/>
                                        <p:tgtEl>
                                          <p:spTgt spid="26"/>
                                        </p:tgtEl>
                                        <p:attrNameLst>
                                          <p:attrName>ppt_w</p:attrName>
                                        </p:attrNameLst>
                                      </p:cBhvr>
                                      <p:tavLst>
                                        <p:tav tm="0">
                                          <p:val>
                                            <p:fltVal val="0"/>
                                          </p:val>
                                        </p:tav>
                                        <p:tav tm="100000">
                                          <p:val>
                                            <p:strVal val="#ppt_w"/>
                                          </p:val>
                                        </p:tav>
                                      </p:tavLst>
                                    </p:anim>
                                    <p:anim calcmode="lin" valueType="num">
                                      <p:cBhvr>
                                        <p:cTn id="92" dur="1000" fill="hold"/>
                                        <p:tgtEl>
                                          <p:spTgt spid="26"/>
                                        </p:tgtEl>
                                        <p:attrNameLst>
                                          <p:attrName>ppt_h</p:attrName>
                                        </p:attrNameLst>
                                      </p:cBhvr>
                                      <p:tavLst>
                                        <p:tav tm="0">
                                          <p:val>
                                            <p:fltVal val="0"/>
                                          </p:val>
                                        </p:tav>
                                        <p:tav tm="100000">
                                          <p:val>
                                            <p:strVal val="#ppt_h"/>
                                          </p:val>
                                        </p:tav>
                                      </p:tavLst>
                                    </p:anim>
                                    <p:animEffect transition="in" filter="fade">
                                      <p:cBhvr>
                                        <p:cTn id="93" dur="10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p:cTn id="98" dur="1000" fill="hold"/>
                                        <p:tgtEl>
                                          <p:spTgt spid="35"/>
                                        </p:tgtEl>
                                        <p:attrNameLst>
                                          <p:attrName>ppt_w</p:attrName>
                                        </p:attrNameLst>
                                      </p:cBhvr>
                                      <p:tavLst>
                                        <p:tav tm="0">
                                          <p:val>
                                            <p:fltVal val="0"/>
                                          </p:val>
                                        </p:tav>
                                        <p:tav tm="100000">
                                          <p:val>
                                            <p:strVal val="#ppt_w"/>
                                          </p:val>
                                        </p:tav>
                                      </p:tavLst>
                                    </p:anim>
                                    <p:anim calcmode="lin" valueType="num">
                                      <p:cBhvr>
                                        <p:cTn id="99" dur="1000" fill="hold"/>
                                        <p:tgtEl>
                                          <p:spTgt spid="35"/>
                                        </p:tgtEl>
                                        <p:attrNameLst>
                                          <p:attrName>ppt_h</p:attrName>
                                        </p:attrNameLst>
                                      </p:cBhvr>
                                      <p:tavLst>
                                        <p:tav tm="0">
                                          <p:val>
                                            <p:fltVal val="0"/>
                                          </p:val>
                                        </p:tav>
                                        <p:tav tm="100000">
                                          <p:val>
                                            <p:strVal val="#ppt_h"/>
                                          </p:val>
                                        </p:tav>
                                      </p:tavLst>
                                    </p:anim>
                                    <p:animEffect transition="in" filter="fade">
                                      <p:cBhvr>
                                        <p:cTn id="10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10" grpId="0" animBg="1"/>
      <p:bldP spid="11" grpId="0" animBg="1"/>
      <p:bldP spid="26" grpId="0" animBg="1"/>
      <p:bldP spid="27"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839E4C-4C67-43A0-865C-ADCC0FDF8507}"/>
              </a:ext>
            </a:extLst>
          </p:cNvPr>
          <p:cNvSpPr/>
          <p:nvPr/>
        </p:nvSpPr>
        <p:spPr>
          <a:xfrm>
            <a:off x="0" y="0"/>
            <a:ext cx="12192000" cy="6841825"/>
          </a:xfrm>
          <a:prstGeom prst="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3" y="-19617"/>
            <a:ext cx="10515600" cy="777430"/>
          </a:xfrm>
        </p:spPr>
        <p:txBody>
          <a:bodyPr>
            <a:normAutofit/>
          </a:bodyPr>
          <a:lstStyle/>
          <a:p>
            <a:r>
              <a:rPr lang="en-US" dirty="0"/>
              <a:t>Digestion – It’s all about the poo!</a:t>
            </a:r>
          </a:p>
        </p:txBody>
      </p:sp>
      <p:sp>
        <p:nvSpPr>
          <p:cNvPr id="6" name="TextBox 5">
            <a:extLst>
              <a:ext uri="{FF2B5EF4-FFF2-40B4-BE49-F238E27FC236}">
                <a16:creationId xmlns:a16="http://schemas.microsoft.com/office/drawing/2014/main" id="{6F40F181-B8C6-B34E-A6F5-6D76DF174FEF}"/>
              </a:ext>
            </a:extLst>
          </p:cNvPr>
          <p:cNvSpPr txBox="1"/>
          <p:nvPr/>
        </p:nvSpPr>
        <p:spPr>
          <a:xfrm>
            <a:off x="130483" y="860714"/>
            <a:ext cx="11941774" cy="830997"/>
          </a:xfrm>
          <a:prstGeom prst="rect">
            <a:avLst/>
          </a:prstGeom>
          <a:solidFill>
            <a:schemeClr val="accent2">
              <a:lumMod val="50000"/>
            </a:schemeClr>
          </a:solidFill>
        </p:spPr>
        <p:txBody>
          <a:bodyPr wrap="square" rtlCol="0">
            <a:spAutoFit/>
          </a:bodyPr>
          <a:lstStyle/>
          <a:p>
            <a:r>
              <a:rPr lang="en-US" sz="2400" dirty="0">
                <a:solidFill>
                  <a:schemeClr val="bg1"/>
                </a:solidFill>
              </a:rPr>
              <a:t>The final stage in digestion, sees the body left with the waste that it cannot digest. There’s only one way to get rid of it!</a:t>
            </a:r>
            <a:endParaRPr lang="en-US" sz="2000" dirty="0">
              <a:solidFill>
                <a:schemeClr val="bg1"/>
              </a:solidFill>
            </a:endParaRPr>
          </a:p>
        </p:txBody>
      </p:sp>
      <p:sp>
        <p:nvSpPr>
          <p:cNvPr id="7" name="TextBox 6">
            <a:extLst>
              <a:ext uri="{FF2B5EF4-FFF2-40B4-BE49-F238E27FC236}">
                <a16:creationId xmlns:a16="http://schemas.microsoft.com/office/drawing/2014/main" id="{688D0E8E-5C85-6743-9310-D1C4B00525A6}"/>
              </a:ext>
            </a:extLst>
          </p:cNvPr>
          <p:cNvSpPr txBox="1"/>
          <p:nvPr/>
        </p:nvSpPr>
        <p:spPr>
          <a:xfrm>
            <a:off x="1820503" y="2705816"/>
            <a:ext cx="8550994" cy="830997"/>
          </a:xfrm>
          <a:prstGeom prst="rect">
            <a:avLst/>
          </a:prstGeom>
          <a:solidFill>
            <a:srgbClr val="996600"/>
          </a:solidFill>
        </p:spPr>
        <p:txBody>
          <a:bodyPr wrap="none" rtlCol="0">
            <a:spAutoFit/>
          </a:bodyPr>
          <a:lstStyle/>
          <a:p>
            <a:pPr algn="ctr"/>
            <a:r>
              <a:rPr lang="en-US" sz="2400" dirty="0">
                <a:solidFill>
                  <a:schemeClr val="bg1"/>
                </a:solidFill>
              </a:rPr>
              <a:t>On the next page, can you match up the animal name to their poo?</a:t>
            </a:r>
            <a:br>
              <a:rPr lang="en-US" sz="2400" dirty="0">
                <a:solidFill>
                  <a:schemeClr val="bg1"/>
                </a:solidFill>
              </a:rPr>
            </a:br>
            <a:r>
              <a:rPr lang="en-US" sz="2400" dirty="0">
                <a:solidFill>
                  <a:schemeClr val="bg1"/>
                </a:solidFill>
              </a:rPr>
              <a:t>Answers in 2 pages time…don’t cheat!</a:t>
            </a:r>
          </a:p>
        </p:txBody>
      </p:sp>
      <p:sp>
        <p:nvSpPr>
          <p:cNvPr id="8" name="TextBox 7">
            <a:extLst>
              <a:ext uri="{FF2B5EF4-FFF2-40B4-BE49-F238E27FC236}">
                <a16:creationId xmlns:a16="http://schemas.microsoft.com/office/drawing/2014/main" id="{B9EA4E60-8DCA-FF42-979D-CB1E99630A6E}"/>
              </a:ext>
            </a:extLst>
          </p:cNvPr>
          <p:cNvSpPr txBox="1"/>
          <p:nvPr/>
        </p:nvSpPr>
        <p:spPr>
          <a:xfrm>
            <a:off x="130483" y="1835234"/>
            <a:ext cx="9361665" cy="461665"/>
          </a:xfrm>
          <a:prstGeom prst="rect">
            <a:avLst/>
          </a:prstGeom>
          <a:solidFill>
            <a:srgbClr val="CC6600"/>
          </a:solidFill>
        </p:spPr>
        <p:txBody>
          <a:bodyPr wrap="none" rtlCol="0">
            <a:spAutoFit/>
          </a:bodyPr>
          <a:lstStyle/>
          <a:p>
            <a:r>
              <a:rPr lang="en-US" sz="2400" dirty="0">
                <a:solidFill>
                  <a:schemeClr val="bg1"/>
                </a:solidFill>
              </a:rPr>
              <a:t>Because different animals eat different diets, their poo looks different too</a:t>
            </a:r>
          </a:p>
        </p:txBody>
      </p:sp>
      <p:sp>
        <p:nvSpPr>
          <p:cNvPr id="11" name="Cloud Callout 10">
            <a:extLst>
              <a:ext uri="{FF2B5EF4-FFF2-40B4-BE49-F238E27FC236}">
                <a16:creationId xmlns:a16="http://schemas.microsoft.com/office/drawing/2014/main" id="{828BE7BB-317B-A249-B139-AEF469937F65}"/>
              </a:ext>
            </a:extLst>
          </p:cNvPr>
          <p:cNvSpPr/>
          <p:nvPr/>
        </p:nvSpPr>
        <p:spPr>
          <a:xfrm>
            <a:off x="402771" y="3829751"/>
            <a:ext cx="4550229" cy="1938527"/>
          </a:xfrm>
          <a:prstGeom prst="cloudCallout">
            <a:avLst>
              <a:gd name="adj1" fmla="val -46110"/>
              <a:gd name="adj2" fmla="val 79276"/>
            </a:avLst>
          </a:prstGeom>
          <a:solidFill>
            <a:srgbClr val="CC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The scientific word for poo is </a:t>
            </a:r>
            <a:r>
              <a:rPr lang="en-US" sz="2400" b="1" dirty="0" err="1">
                <a:solidFill>
                  <a:schemeClr val="bg1"/>
                </a:solidFill>
              </a:rPr>
              <a:t>faeces</a:t>
            </a:r>
            <a:br>
              <a:rPr lang="en-US" sz="2400" b="1" dirty="0">
                <a:solidFill>
                  <a:schemeClr val="bg1"/>
                </a:solidFill>
              </a:rPr>
            </a:br>
            <a:r>
              <a:rPr lang="en-US" sz="2400" dirty="0">
                <a:solidFill>
                  <a:schemeClr val="bg1"/>
                </a:solidFill>
              </a:rPr>
              <a:t>(pronounced fee-sees)</a:t>
            </a:r>
          </a:p>
        </p:txBody>
      </p:sp>
      <p:sp>
        <p:nvSpPr>
          <p:cNvPr id="26" name="Cloud Callout 25">
            <a:extLst>
              <a:ext uri="{FF2B5EF4-FFF2-40B4-BE49-F238E27FC236}">
                <a16:creationId xmlns:a16="http://schemas.microsoft.com/office/drawing/2014/main" id="{B3852A2C-BD03-AE46-A8A8-38C8641D34C0}"/>
              </a:ext>
            </a:extLst>
          </p:cNvPr>
          <p:cNvSpPr/>
          <p:nvPr/>
        </p:nvSpPr>
        <p:spPr>
          <a:xfrm>
            <a:off x="4541184" y="3770856"/>
            <a:ext cx="6291943" cy="2052565"/>
          </a:xfrm>
          <a:prstGeom prst="cloudCallout">
            <a:avLst>
              <a:gd name="adj1" fmla="val 26908"/>
              <a:gd name="adj2" fmla="val 81277"/>
            </a:avLst>
          </a:prstGeom>
          <a:solidFill>
            <a:srgbClr val="9966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Drinking plenty of water and eating </a:t>
            </a:r>
            <a:r>
              <a:rPr lang="en-US" sz="2400" dirty="0" err="1">
                <a:solidFill>
                  <a:schemeClr val="bg1"/>
                </a:solidFill>
              </a:rPr>
              <a:t>fibre</a:t>
            </a:r>
            <a:r>
              <a:rPr lang="en-US" sz="2400" dirty="0">
                <a:solidFill>
                  <a:schemeClr val="bg1"/>
                </a:solidFill>
              </a:rPr>
              <a:t> keeps you </a:t>
            </a:r>
            <a:r>
              <a:rPr lang="en-US" sz="2400" b="1" dirty="0">
                <a:solidFill>
                  <a:schemeClr val="bg1"/>
                </a:solidFill>
              </a:rPr>
              <a:t>regular </a:t>
            </a:r>
            <a:r>
              <a:rPr lang="en-US" sz="2400" dirty="0">
                <a:solidFill>
                  <a:schemeClr val="bg1"/>
                </a:solidFill>
              </a:rPr>
              <a:t>(at least 4 times a week but normally every day)</a:t>
            </a: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spTree>
    <p:extLst>
      <p:ext uri="{BB962C8B-B14F-4D97-AF65-F5344CB8AC3E}">
        <p14:creationId xmlns:p14="http://schemas.microsoft.com/office/powerpoint/2010/main" val="39564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Effect transition="in" filter="fade">
                                      <p:cBhvr>
                                        <p:cTn id="4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11"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839E4C-4C67-43A0-865C-ADCC0FDF8507}"/>
              </a:ext>
            </a:extLst>
          </p:cNvPr>
          <p:cNvSpPr/>
          <p:nvPr/>
        </p:nvSpPr>
        <p:spPr>
          <a:xfrm>
            <a:off x="0" y="0"/>
            <a:ext cx="12192000" cy="6841825"/>
          </a:xfrm>
          <a:prstGeom prst="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3" y="-19617"/>
            <a:ext cx="10515600" cy="777430"/>
          </a:xfrm>
        </p:spPr>
        <p:txBody>
          <a:bodyPr>
            <a:normAutofit/>
          </a:bodyPr>
          <a:lstStyle/>
          <a:p>
            <a:r>
              <a:rPr lang="en-US" dirty="0"/>
              <a:t>Match the poo to its animal…</a:t>
            </a: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sp>
        <p:nvSpPr>
          <p:cNvPr id="10" name="Rectangle 9">
            <a:extLst>
              <a:ext uri="{FF2B5EF4-FFF2-40B4-BE49-F238E27FC236}">
                <a16:creationId xmlns:a16="http://schemas.microsoft.com/office/drawing/2014/main" id="{03843E9F-7D1E-440D-9E98-6E09C7F11B95}"/>
              </a:ext>
            </a:extLst>
          </p:cNvPr>
          <p:cNvSpPr/>
          <p:nvPr/>
        </p:nvSpPr>
        <p:spPr>
          <a:xfrm>
            <a:off x="73641" y="4781487"/>
            <a:ext cx="3327429" cy="570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Rabbit</a:t>
            </a:r>
          </a:p>
        </p:txBody>
      </p:sp>
      <p:sp>
        <p:nvSpPr>
          <p:cNvPr id="12" name="Rectangle 11">
            <a:extLst>
              <a:ext uri="{FF2B5EF4-FFF2-40B4-BE49-F238E27FC236}">
                <a16:creationId xmlns:a16="http://schemas.microsoft.com/office/drawing/2014/main" id="{9F228448-7D41-4A47-BFA8-3F69B1A44949}"/>
              </a:ext>
            </a:extLst>
          </p:cNvPr>
          <p:cNvSpPr/>
          <p:nvPr/>
        </p:nvSpPr>
        <p:spPr>
          <a:xfrm>
            <a:off x="73641" y="5502334"/>
            <a:ext cx="3327429" cy="5707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400" dirty="0"/>
              <a:t>Badger</a:t>
            </a:r>
          </a:p>
        </p:txBody>
      </p:sp>
      <p:sp>
        <p:nvSpPr>
          <p:cNvPr id="13" name="Rectangle 12">
            <a:extLst>
              <a:ext uri="{FF2B5EF4-FFF2-40B4-BE49-F238E27FC236}">
                <a16:creationId xmlns:a16="http://schemas.microsoft.com/office/drawing/2014/main" id="{C9C5808A-C1C3-445A-AA3A-0F0B3484F661}"/>
              </a:ext>
            </a:extLst>
          </p:cNvPr>
          <p:cNvSpPr/>
          <p:nvPr/>
        </p:nvSpPr>
        <p:spPr>
          <a:xfrm>
            <a:off x="6877425" y="6223017"/>
            <a:ext cx="3327429" cy="570771"/>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400" dirty="0"/>
              <a:t>Deer</a:t>
            </a:r>
          </a:p>
        </p:txBody>
      </p:sp>
      <p:sp>
        <p:nvSpPr>
          <p:cNvPr id="14" name="Rectangle 13">
            <a:extLst>
              <a:ext uri="{FF2B5EF4-FFF2-40B4-BE49-F238E27FC236}">
                <a16:creationId xmlns:a16="http://schemas.microsoft.com/office/drawing/2014/main" id="{5C2CED18-F726-4F39-9118-6CF602CFA095}"/>
              </a:ext>
            </a:extLst>
          </p:cNvPr>
          <p:cNvSpPr/>
          <p:nvPr/>
        </p:nvSpPr>
        <p:spPr>
          <a:xfrm>
            <a:off x="73641" y="6223017"/>
            <a:ext cx="3327429" cy="570771"/>
          </a:xfrm>
          <a:prstGeom prst="rect">
            <a:avLst/>
          </a:prstGeo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dirty="0"/>
              <a:t>Hedgehog</a:t>
            </a:r>
            <a:endParaRPr lang="en-GB" sz="4000" dirty="0"/>
          </a:p>
        </p:txBody>
      </p:sp>
      <p:sp>
        <p:nvSpPr>
          <p:cNvPr id="15" name="Rectangle 14">
            <a:extLst>
              <a:ext uri="{FF2B5EF4-FFF2-40B4-BE49-F238E27FC236}">
                <a16:creationId xmlns:a16="http://schemas.microsoft.com/office/drawing/2014/main" id="{01F19FB0-33AF-4CFD-9EF1-5BB532097182}"/>
              </a:ext>
            </a:extLst>
          </p:cNvPr>
          <p:cNvSpPr/>
          <p:nvPr/>
        </p:nvSpPr>
        <p:spPr>
          <a:xfrm>
            <a:off x="3475533" y="5502334"/>
            <a:ext cx="3327429" cy="5707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400" dirty="0"/>
              <a:t>Fox</a:t>
            </a:r>
          </a:p>
        </p:txBody>
      </p:sp>
      <p:sp>
        <p:nvSpPr>
          <p:cNvPr id="16" name="Rectangle 15">
            <a:extLst>
              <a:ext uri="{FF2B5EF4-FFF2-40B4-BE49-F238E27FC236}">
                <a16:creationId xmlns:a16="http://schemas.microsoft.com/office/drawing/2014/main" id="{5DED0FDB-617B-4E47-B3B0-4BAAD1C9DA4F}"/>
              </a:ext>
            </a:extLst>
          </p:cNvPr>
          <p:cNvSpPr/>
          <p:nvPr/>
        </p:nvSpPr>
        <p:spPr>
          <a:xfrm>
            <a:off x="6877425" y="5502334"/>
            <a:ext cx="3327429" cy="570771"/>
          </a:xfrm>
          <a:prstGeom prst="rect">
            <a:avLst/>
          </a:prstGeom>
          <a:solidFill>
            <a:schemeClr val="bg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400" dirty="0"/>
              <a:t>Squirrel</a:t>
            </a:r>
          </a:p>
        </p:txBody>
      </p:sp>
      <p:sp>
        <p:nvSpPr>
          <p:cNvPr id="17" name="Rectangle 16">
            <a:extLst>
              <a:ext uri="{FF2B5EF4-FFF2-40B4-BE49-F238E27FC236}">
                <a16:creationId xmlns:a16="http://schemas.microsoft.com/office/drawing/2014/main" id="{D6E5ABE4-9EFD-4267-A93F-B1B4A2DF6FB5}"/>
              </a:ext>
            </a:extLst>
          </p:cNvPr>
          <p:cNvSpPr/>
          <p:nvPr/>
        </p:nvSpPr>
        <p:spPr>
          <a:xfrm>
            <a:off x="3475533" y="6223017"/>
            <a:ext cx="3327429" cy="5707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dirty="0"/>
              <a:t>Otter</a:t>
            </a:r>
          </a:p>
        </p:txBody>
      </p:sp>
      <p:pic>
        <p:nvPicPr>
          <p:cNvPr id="18" name="Picture 2" descr="Thawing &amp; pruning – My carefree Carolina garden">
            <a:extLst>
              <a:ext uri="{FF2B5EF4-FFF2-40B4-BE49-F238E27FC236}">
                <a16:creationId xmlns:a16="http://schemas.microsoft.com/office/drawing/2014/main" id="{F1EB1E10-9ACD-4FEF-815F-BEE398B2802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490314" y="2739408"/>
            <a:ext cx="174000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D780F9E8-7B9B-43B2-B974-CE038A37D47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564733" y="2913408"/>
            <a:ext cx="2726116" cy="17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deer poo">
            <a:extLst>
              <a:ext uri="{FF2B5EF4-FFF2-40B4-BE49-F238E27FC236}">
                <a16:creationId xmlns:a16="http://schemas.microsoft.com/office/drawing/2014/main" id="{D269D61E-E68E-4231-B92E-2D05208004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51268" y="2913408"/>
            <a:ext cx="313200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otter poo">
            <a:extLst>
              <a:ext uri="{FF2B5EF4-FFF2-40B4-BE49-F238E27FC236}">
                <a16:creationId xmlns:a16="http://schemas.microsoft.com/office/drawing/2014/main" id="{CF96BD8D-FF54-4F86-9751-9B243AAB7C8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3686" y="2913408"/>
            <a:ext cx="313200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edgehog poo">
            <a:extLst>
              <a:ext uri="{FF2B5EF4-FFF2-40B4-BE49-F238E27FC236}">
                <a16:creationId xmlns:a16="http://schemas.microsoft.com/office/drawing/2014/main" id="{AEF339B7-AF5F-42D1-9221-697E536B30A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486964" y="612233"/>
            <a:ext cx="311518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A Kilchoan Diary: Badger Latrine">
            <a:extLst>
              <a:ext uri="{FF2B5EF4-FFF2-40B4-BE49-F238E27FC236}">
                <a16:creationId xmlns:a16="http://schemas.microsoft.com/office/drawing/2014/main" id="{AA0645F0-FDF7-42F9-8D2E-A4771F4DFD3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16314" y="612233"/>
            <a:ext cx="3029108"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squirrel poo">
            <a:extLst>
              <a:ext uri="{FF2B5EF4-FFF2-40B4-BE49-F238E27FC236}">
                <a16:creationId xmlns:a16="http://schemas.microsoft.com/office/drawing/2014/main" id="{26C8AB21-279E-4215-877E-E56AE535538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743686" y="612233"/>
            <a:ext cx="3132000" cy="20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40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Effect transition="in" filter="fade">
                                      <p:cBhvr>
                                        <p:cTn id="16" dur="1000"/>
                                        <p:tgtEl>
                                          <p:spTgt spid="24"/>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Effect transition="in" filter="fade">
                                      <p:cBhvr>
                                        <p:cTn id="21" dur="10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fltVal val="0"/>
                                          </p:val>
                                        </p:tav>
                                        <p:tav tm="100000">
                                          <p:val>
                                            <p:strVal val="#ppt_w"/>
                                          </p:val>
                                        </p:tav>
                                      </p:tavLst>
                                    </p:anim>
                                    <p:anim calcmode="lin" valueType="num">
                                      <p:cBhvr>
                                        <p:cTn id="25" dur="1000" fill="hold"/>
                                        <p:tgtEl>
                                          <p:spTgt spid="19"/>
                                        </p:tgtEl>
                                        <p:attrNameLst>
                                          <p:attrName>ppt_h</p:attrName>
                                        </p:attrNameLst>
                                      </p:cBhvr>
                                      <p:tavLst>
                                        <p:tav tm="0">
                                          <p:val>
                                            <p:fltVal val="0"/>
                                          </p:val>
                                        </p:tav>
                                        <p:tav tm="100000">
                                          <p:val>
                                            <p:strVal val="#ppt_h"/>
                                          </p:val>
                                        </p:tav>
                                      </p:tavLst>
                                    </p:anim>
                                    <p:animEffect transition="in" filter="fade">
                                      <p:cBhvr>
                                        <p:cTn id="26" dur="1000"/>
                                        <p:tgtEl>
                                          <p:spTgt spid="19"/>
                                        </p:tgtEl>
                                      </p:cBhvr>
                                    </p:animEffect>
                                  </p:childTnLst>
                                </p:cTn>
                              </p:par>
                              <p:par>
                                <p:cTn id="27" presetID="53"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1000" fill="hold"/>
                                        <p:tgtEl>
                                          <p:spTgt spid="23"/>
                                        </p:tgtEl>
                                        <p:attrNameLst>
                                          <p:attrName>ppt_w</p:attrName>
                                        </p:attrNameLst>
                                      </p:cBhvr>
                                      <p:tavLst>
                                        <p:tav tm="0">
                                          <p:val>
                                            <p:fltVal val="0"/>
                                          </p:val>
                                        </p:tav>
                                        <p:tav tm="100000">
                                          <p:val>
                                            <p:strVal val="#ppt_w"/>
                                          </p:val>
                                        </p:tav>
                                      </p:tavLst>
                                    </p:anim>
                                    <p:anim calcmode="lin" valueType="num">
                                      <p:cBhvr>
                                        <p:cTn id="30" dur="1000" fill="hold"/>
                                        <p:tgtEl>
                                          <p:spTgt spid="23"/>
                                        </p:tgtEl>
                                        <p:attrNameLst>
                                          <p:attrName>ppt_h</p:attrName>
                                        </p:attrNameLst>
                                      </p:cBhvr>
                                      <p:tavLst>
                                        <p:tav tm="0">
                                          <p:val>
                                            <p:fltVal val="0"/>
                                          </p:val>
                                        </p:tav>
                                        <p:tav tm="100000">
                                          <p:val>
                                            <p:strVal val="#ppt_h"/>
                                          </p:val>
                                        </p:tav>
                                      </p:tavLst>
                                    </p:anim>
                                    <p:animEffect transition="in" filter="fade">
                                      <p:cBhvr>
                                        <p:cTn id="31" dur="1000"/>
                                        <p:tgtEl>
                                          <p:spTgt spid="23"/>
                                        </p:tgtEl>
                                      </p:cBhvr>
                                    </p:animEffect>
                                  </p:childTnLst>
                                </p:cTn>
                              </p:par>
                              <p:par>
                                <p:cTn id="32" presetID="53"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Effect transition="in" filter="fade">
                                      <p:cBhvr>
                                        <p:cTn id="36" dur="1000"/>
                                        <p:tgtEl>
                                          <p:spTgt spid="20"/>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par>
                                <p:cTn id="42" presetID="53" presetClass="entr" presetSubtype="16"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animEffect transition="in" filter="fade">
                                      <p:cBhvr>
                                        <p:cTn id="46" dur="10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Effect transition="in" filter="fade">
                                      <p:cBhvr>
                                        <p:cTn id="53" dur="1000"/>
                                        <p:tgtEl>
                                          <p:spTgt spid="1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Effect transition="in" filter="fade">
                                      <p:cBhvr>
                                        <p:cTn id="58" dur="1000"/>
                                        <p:tgtEl>
                                          <p:spTgt spid="1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Effect transition="in" filter="fade">
                                      <p:cBhvr>
                                        <p:cTn id="63" dur="100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Effect transition="in" filter="fade">
                                      <p:cBhvr>
                                        <p:cTn id="68" dur="1000"/>
                                        <p:tgtEl>
                                          <p:spTgt spid="15"/>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Effect transition="in" filter="fade">
                                      <p:cBhvr>
                                        <p:cTn id="73" dur="1000"/>
                                        <p:tgtEl>
                                          <p:spTgt spid="1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fltVal val="0"/>
                                          </p:val>
                                        </p:tav>
                                        <p:tav tm="100000">
                                          <p:val>
                                            <p:strVal val="#ppt_w"/>
                                          </p:val>
                                        </p:tav>
                                      </p:tavLst>
                                    </p:anim>
                                    <p:anim calcmode="lin" valueType="num">
                                      <p:cBhvr>
                                        <p:cTn id="77" dur="1000" fill="hold"/>
                                        <p:tgtEl>
                                          <p:spTgt spid="16"/>
                                        </p:tgtEl>
                                        <p:attrNameLst>
                                          <p:attrName>ppt_h</p:attrName>
                                        </p:attrNameLst>
                                      </p:cBhvr>
                                      <p:tavLst>
                                        <p:tav tm="0">
                                          <p:val>
                                            <p:fltVal val="0"/>
                                          </p:val>
                                        </p:tav>
                                        <p:tav tm="100000">
                                          <p:val>
                                            <p:strVal val="#ppt_h"/>
                                          </p:val>
                                        </p:tav>
                                      </p:tavLst>
                                    </p:anim>
                                    <p:animEffect transition="in" filter="fade">
                                      <p:cBhvr>
                                        <p:cTn id="78" dur="1000"/>
                                        <p:tgtEl>
                                          <p:spTgt spid="1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1000" fill="hold"/>
                                        <p:tgtEl>
                                          <p:spTgt spid="13"/>
                                        </p:tgtEl>
                                        <p:attrNameLst>
                                          <p:attrName>ppt_w</p:attrName>
                                        </p:attrNameLst>
                                      </p:cBhvr>
                                      <p:tavLst>
                                        <p:tav tm="0">
                                          <p:val>
                                            <p:fltVal val="0"/>
                                          </p:val>
                                        </p:tav>
                                        <p:tav tm="100000">
                                          <p:val>
                                            <p:strVal val="#ppt_w"/>
                                          </p:val>
                                        </p:tav>
                                      </p:tavLst>
                                    </p:anim>
                                    <p:anim calcmode="lin" valueType="num">
                                      <p:cBhvr>
                                        <p:cTn id="82" dur="1000" fill="hold"/>
                                        <p:tgtEl>
                                          <p:spTgt spid="13"/>
                                        </p:tgtEl>
                                        <p:attrNameLst>
                                          <p:attrName>ppt_h</p:attrName>
                                        </p:attrNameLst>
                                      </p:cBhvr>
                                      <p:tavLst>
                                        <p:tav tm="0">
                                          <p:val>
                                            <p:fltVal val="0"/>
                                          </p:val>
                                        </p:tav>
                                        <p:tav tm="100000">
                                          <p:val>
                                            <p:strVal val="#ppt_h"/>
                                          </p:val>
                                        </p:tav>
                                      </p:tavLst>
                                    </p:anim>
                                    <p:animEffect transition="in" filter="fade">
                                      <p:cBhvr>
                                        <p:cTn id="8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839E4C-4C67-43A0-865C-ADCC0FDF8507}"/>
              </a:ext>
            </a:extLst>
          </p:cNvPr>
          <p:cNvSpPr/>
          <p:nvPr/>
        </p:nvSpPr>
        <p:spPr>
          <a:xfrm>
            <a:off x="0" y="0"/>
            <a:ext cx="12192000" cy="6841825"/>
          </a:xfrm>
          <a:prstGeom prst="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3" y="-19617"/>
            <a:ext cx="10515600" cy="777430"/>
          </a:xfrm>
        </p:spPr>
        <p:txBody>
          <a:bodyPr>
            <a:normAutofit/>
          </a:bodyPr>
          <a:lstStyle/>
          <a:p>
            <a:r>
              <a:rPr lang="en-US" dirty="0"/>
              <a:t>Answers</a:t>
            </a: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pic>
        <p:nvPicPr>
          <p:cNvPr id="18" name="Picture 2" descr="Thawing &amp; pruning – My carefree Carolina garden">
            <a:extLst>
              <a:ext uri="{FF2B5EF4-FFF2-40B4-BE49-F238E27FC236}">
                <a16:creationId xmlns:a16="http://schemas.microsoft.com/office/drawing/2014/main" id="{F1EB1E10-9ACD-4FEF-815F-BEE398B2802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490314" y="2739408"/>
            <a:ext cx="174000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D780F9E8-7B9B-43B2-B974-CE038A37D47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564733" y="2913408"/>
            <a:ext cx="2726116" cy="17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deer poo">
            <a:extLst>
              <a:ext uri="{FF2B5EF4-FFF2-40B4-BE49-F238E27FC236}">
                <a16:creationId xmlns:a16="http://schemas.microsoft.com/office/drawing/2014/main" id="{D269D61E-E68E-4231-B92E-2D05208004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51268" y="2913408"/>
            <a:ext cx="313200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otter poo">
            <a:extLst>
              <a:ext uri="{FF2B5EF4-FFF2-40B4-BE49-F238E27FC236}">
                <a16:creationId xmlns:a16="http://schemas.microsoft.com/office/drawing/2014/main" id="{CF96BD8D-FF54-4F86-9751-9B243AAB7C8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3686" y="2913408"/>
            <a:ext cx="313200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edgehog poo">
            <a:extLst>
              <a:ext uri="{FF2B5EF4-FFF2-40B4-BE49-F238E27FC236}">
                <a16:creationId xmlns:a16="http://schemas.microsoft.com/office/drawing/2014/main" id="{AEF339B7-AF5F-42D1-9221-697E536B30A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486964" y="612233"/>
            <a:ext cx="311518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A Kilchoan Diary: Badger Latrine">
            <a:extLst>
              <a:ext uri="{FF2B5EF4-FFF2-40B4-BE49-F238E27FC236}">
                <a16:creationId xmlns:a16="http://schemas.microsoft.com/office/drawing/2014/main" id="{AA0645F0-FDF7-42F9-8D2E-A4771F4DFD3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16314" y="612233"/>
            <a:ext cx="3029108"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squirrel poo">
            <a:extLst>
              <a:ext uri="{FF2B5EF4-FFF2-40B4-BE49-F238E27FC236}">
                <a16:creationId xmlns:a16="http://schemas.microsoft.com/office/drawing/2014/main" id="{26C8AB21-279E-4215-877E-E56AE535538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743686" y="612233"/>
            <a:ext cx="3132000" cy="208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F228448-7D41-4A47-BFA8-3F69B1A44949}"/>
              </a:ext>
            </a:extLst>
          </p:cNvPr>
          <p:cNvSpPr/>
          <p:nvPr/>
        </p:nvSpPr>
        <p:spPr>
          <a:xfrm>
            <a:off x="316315" y="2318657"/>
            <a:ext cx="3029108" cy="3815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t>Badger</a:t>
            </a:r>
          </a:p>
        </p:txBody>
      </p:sp>
      <p:sp>
        <p:nvSpPr>
          <p:cNvPr id="10" name="Rectangle 9">
            <a:extLst>
              <a:ext uri="{FF2B5EF4-FFF2-40B4-BE49-F238E27FC236}">
                <a16:creationId xmlns:a16="http://schemas.microsoft.com/office/drawing/2014/main" id="{03843E9F-7D1E-440D-9E98-6E09C7F11B95}"/>
              </a:ext>
            </a:extLst>
          </p:cNvPr>
          <p:cNvSpPr/>
          <p:nvPr/>
        </p:nvSpPr>
        <p:spPr>
          <a:xfrm>
            <a:off x="316315" y="4260291"/>
            <a:ext cx="2087999" cy="381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Rabbit</a:t>
            </a:r>
          </a:p>
        </p:txBody>
      </p:sp>
      <p:sp>
        <p:nvSpPr>
          <p:cNvPr id="13" name="Rectangle 12">
            <a:extLst>
              <a:ext uri="{FF2B5EF4-FFF2-40B4-BE49-F238E27FC236}">
                <a16:creationId xmlns:a16="http://schemas.microsoft.com/office/drawing/2014/main" id="{C9C5808A-C1C3-445A-AA3A-0F0B3484F661}"/>
              </a:ext>
            </a:extLst>
          </p:cNvPr>
          <p:cNvSpPr/>
          <p:nvPr/>
        </p:nvSpPr>
        <p:spPr>
          <a:xfrm>
            <a:off x="5451269" y="4619832"/>
            <a:ext cx="3132000" cy="381576"/>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Deer</a:t>
            </a:r>
          </a:p>
        </p:txBody>
      </p:sp>
      <p:sp>
        <p:nvSpPr>
          <p:cNvPr id="14" name="Rectangle 13">
            <a:extLst>
              <a:ext uri="{FF2B5EF4-FFF2-40B4-BE49-F238E27FC236}">
                <a16:creationId xmlns:a16="http://schemas.microsoft.com/office/drawing/2014/main" id="{5C2CED18-F726-4F39-9118-6CF602CFA095}"/>
              </a:ext>
            </a:extLst>
          </p:cNvPr>
          <p:cNvSpPr/>
          <p:nvPr/>
        </p:nvSpPr>
        <p:spPr>
          <a:xfrm>
            <a:off x="4486965" y="2322823"/>
            <a:ext cx="3115179" cy="381576"/>
          </a:xfrm>
          <a:prstGeom prst="rect">
            <a:avLst/>
          </a:prstGeo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t>Hedgehog</a:t>
            </a:r>
            <a:endParaRPr lang="en-GB" sz="2400" dirty="0"/>
          </a:p>
        </p:txBody>
      </p:sp>
      <p:sp>
        <p:nvSpPr>
          <p:cNvPr id="15" name="Rectangle 14">
            <a:extLst>
              <a:ext uri="{FF2B5EF4-FFF2-40B4-BE49-F238E27FC236}">
                <a16:creationId xmlns:a16="http://schemas.microsoft.com/office/drawing/2014/main" id="{01F19FB0-33AF-4CFD-9EF1-5BB532097182}"/>
              </a:ext>
            </a:extLst>
          </p:cNvPr>
          <p:cNvSpPr/>
          <p:nvPr/>
        </p:nvSpPr>
        <p:spPr>
          <a:xfrm>
            <a:off x="2564734" y="4274838"/>
            <a:ext cx="2726116" cy="3815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Fox</a:t>
            </a:r>
          </a:p>
        </p:txBody>
      </p:sp>
      <p:sp>
        <p:nvSpPr>
          <p:cNvPr id="16" name="Rectangle 15">
            <a:extLst>
              <a:ext uri="{FF2B5EF4-FFF2-40B4-BE49-F238E27FC236}">
                <a16:creationId xmlns:a16="http://schemas.microsoft.com/office/drawing/2014/main" id="{5DED0FDB-617B-4E47-B3B0-4BAAD1C9DA4F}"/>
              </a:ext>
            </a:extLst>
          </p:cNvPr>
          <p:cNvSpPr/>
          <p:nvPr/>
        </p:nvSpPr>
        <p:spPr>
          <a:xfrm>
            <a:off x="8743686" y="2311775"/>
            <a:ext cx="3132000" cy="381576"/>
          </a:xfrm>
          <a:prstGeom prst="rect">
            <a:avLst/>
          </a:prstGeom>
          <a:solidFill>
            <a:schemeClr val="bg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t>Squirrel</a:t>
            </a:r>
          </a:p>
        </p:txBody>
      </p:sp>
      <p:sp>
        <p:nvSpPr>
          <p:cNvPr id="17" name="Rectangle 16">
            <a:extLst>
              <a:ext uri="{FF2B5EF4-FFF2-40B4-BE49-F238E27FC236}">
                <a16:creationId xmlns:a16="http://schemas.microsoft.com/office/drawing/2014/main" id="{D6E5ABE4-9EFD-4267-A93F-B1B4A2DF6FB5}"/>
              </a:ext>
            </a:extLst>
          </p:cNvPr>
          <p:cNvSpPr/>
          <p:nvPr/>
        </p:nvSpPr>
        <p:spPr>
          <a:xfrm>
            <a:off x="8743686" y="4619832"/>
            <a:ext cx="3131999" cy="3815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Otter</a:t>
            </a:r>
          </a:p>
        </p:txBody>
      </p:sp>
      <p:sp>
        <p:nvSpPr>
          <p:cNvPr id="26" name="Cloud Callout 25">
            <a:extLst>
              <a:ext uri="{FF2B5EF4-FFF2-40B4-BE49-F238E27FC236}">
                <a16:creationId xmlns:a16="http://schemas.microsoft.com/office/drawing/2014/main" id="{5C3A72E2-9B71-4406-BA4B-2071B9027390}"/>
              </a:ext>
            </a:extLst>
          </p:cNvPr>
          <p:cNvSpPr/>
          <p:nvPr/>
        </p:nvSpPr>
        <p:spPr>
          <a:xfrm>
            <a:off x="64923" y="4792437"/>
            <a:ext cx="5896550" cy="1809980"/>
          </a:xfrm>
          <a:prstGeom prst="cloudCallout">
            <a:avLst>
              <a:gd name="adj1" fmla="val 59861"/>
              <a:gd name="adj2" fmla="val 44966"/>
            </a:avLst>
          </a:prstGeom>
          <a:solidFill>
            <a:srgbClr val="9966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The next time you go for a walk, keep an eye of for some poo. </a:t>
            </a:r>
          </a:p>
          <a:p>
            <a:pPr algn="ctr"/>
            <a:r>
              <a:rPr lang="en-US" sz="2400" dirty="0">
                <a:solidFill>
                  <a:schemeClr val="bg1"/>
                </a:solidFill>
              </a:rPr>
              <a:t>Can you identify it?</a:t>
            </a:r>
          </a:p>
        </p:txBody>
      </p:sp>
    </p:spTree>
    <p:extLst>
      <p:ext uri="{BB962C8B-B14F-4D97-AF65-F5344CB8AC3E}">
        <p14:creationId xmlns:p14="http://schemas.microsoft.com/office/powerpoint/2010/main" val="365360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Effect transition="in" filter="fade">
                                      <p:cBhvr>
                                        <p:cTn id="16" dur="1000"/>
                                        <p:tgtEl>
                                          <p:spTgt spid="24"/>
                                        </p:tgtEl>
                                      </p:cBhvr>
                                    </p:animEffect>
                                  </p:childTnLst>
                                </p:cTn>
                              </p:par>
                              <p:par>
                                <p:cTn id="17" presetID="53" presetClass="entr" presetSubtype="1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Effect transition="in" filter="fade">
                                      <p:cBhvr>
                                        <p:cTn id="21" dur="1000"/>
                                        <p:tgtEl>
                                          <p:spTgt spid="23"/>
                                        </p:tgtEl>
                                      </p:cBhvr>
                                    </p:animEffect>
                                  </p:childTnLst>
                                </p:cTn>
                              </p:par>
                              <p:par>
                                <p:cTn id="22" presetID="53"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fltVal val="0"/>
                                          </p:val>
                                        </p:tav>
                                        <p:tav tm="100000">
                                          <p:val>
                                            <p:strVal val="#ppt_w"/>
                                          </p:val>
                                        </p:tav>
                                      </p:tavLst>
                                    </p:anim>
                                    <p:anim calcmode="lin" valueType="num">
                                      <p:cBhvr>
                                        <p:cTn id="25" dur="1000" fill="hold"/>
                                        <p:tgtEl>
                                          <p:spTgt spid="25"/>
                                        </p:tgtEl>
                                        <p:attrNameLst>
                                          <p:attrName>ppt_h</p:attrName>
                                        </p:attrNameLst>
                                      </p:cBhvr>
                                      <p:tavLst>
                                        <p:tav tm="0">
                                          <p:val>
                                            <p:fltVal val="0"/>
                                          </p:val>
                                        </p:tav>
                                        <p:tav tm="100000">
                                          <p:val>
                                            <p:strVal val="#ppt_h"/>
                                          </p:val>
                                        </p:tav>
                                      </p:tavLst>
                                    </p:anim>
                                    <p:animEffect transition="in" filter="fade">
                                      <p:cBhvr>
                                        <p:cTn id="26" dur="1000"/>
                                        <p:tgtEl>
                                          <p:spTgt spid="25"/>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fltVal val="0"/>
                                          </p:val>
                                        </p:tav>
                                        <p:tav tm="100000">
                                          <p:val>
                                            <p:strVal val="#ppt_w"/>
                                          </p:val>
                                        </p:tav>
                                      </p:tavLst>
                                    </p:anim>
                                    <p:anim calcmode="lin" valueType="num">
                                      <p:cBhvr>
                                        <p:cTn id="30" dur="1000" fill="hold"/>
                                        <p:tgtEl>
                                          <p:spTgt spid="18"/>
                                        </p:tgtEl>
                                        <p:attrNameLst>
                                          <p:attrName>ppt_h</p:attrName>
                                        </p:attrNameLst>
                                      </p:cBhvr>
                                      <p:tavLst>
                                        <p:tav tm="0">
                                          <p:val>
                                            <p:fltVal val="0"/>
                                          </p:val>
                                        </p:tav>
                                        <p:tav tm="100000">
                                          <p:val>
                                            <p:strVal val="#ppt_h"/>
                                          </p:val>
                                        </p:tav>
                                      </p:tavLst>
                                    </p:anim>
                                    <p:animEffect transition="in" filter="fade">
                                      <p:cBhvr>
                                        <p:cTn id="31" dur="10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fltVal val="0"/>
                                          </p:val>
                                        </p:tav>
                                        <p:tav tm="100000">
                                          <p:val>
                                            <p:strVal val="#ppt_w"/>
                                          </p:val>
                                        </p:tav>
                                      </p:tavLst>
                                    </p:anim>
                                    <p:anim calcmode="lin" valueType="num">
                                      <p:cBhvr>
                                        <p:cTn id="35" dur="1000" fill="hold"/>
                                        <p:tgtEl>
                                          <p:spTgt spid="19"/>
                                        </p:tgtEl>
                                        <p:attrNameLst>
                                          <p:attrName>ppt_h</p:attrName>
                                        </p:attrNameLst>
                                      </p:cBhvr>
                                      <p:tavLst>
                                        <p:tav tm="0">
                                          <p:val>
                                            <p:fltVal val="0"/>
                                          </p:val>
                                        </p:tav>
                                        <p:tav tm="100000">
                                          <p:val>
                                            <p:strVal val="#ppt_h"/>
                                          </p:val>
                                        </p:tav>
                                      </p:tavLst>
                                    </p:anim>
                                    <p:animEffect transition="in" filter="fade">
                                      <p:cBhvr>
                                        <p:cTn id="36" dur="1000"/>
                                        <p:tgtEl>
                                          <p:spTgt spid="19"/>
                                        </p:tgtEl>
                                      </p:cBhvr>
                                    </p:animEffect>
                                  </p:childTnLst>
                                </p:cTn>
                              </p:par>
                              <p:par>
                                <p:cTn id="37" presetID="53"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Effect transition="in" filter="fade">
                                      <p:cBhvr>
                                        <p:cTn id="41" dur="1000"/>
                                        <p:tgtEl>
                                          <p:spTgt spid="20"/>
                                        </p:tgtEl>
                                      </p:cBhvr>
                                    </p:animEffect>
                                  </p:childTnLst>
                                </p:cTn>
                              </p:par>
                              <p:par>
                                <p:cTn id="42" presetID="53" presetClass="entr" presetSubtype="16"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animEffect transition="in" filter="fade">
                                      <p:cBhvr>
                                        <p:cTn id="46" dur="10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fltVal val="0"/>
                                          </p:val>
                                        </p:tav>
                                        <p:tav tm="100000">
                                          <p:val>
                                            <p:strVal val="#ppt_w"/>
                                          </p:val>
                                        </p:tav>
                                      </p:tavLst>
                                    </p:anim>
                                    <p:anim calcmode="lin" valueType="num">
                                      <p:cBhvr>
                                        <p:cTn id="52" dur="1000" fill="hold"/>
                                        <p:tgtEl>
                                          <p:spTgt spid="12"/>
                                        </p:tgtEl>
                                        <p:attrNameLst>
                                          <p:attrName>ppt_h</p:attrName>
                                        </p:attrNameLst>
                                      </p:cBhvr>
                                      <p:tavLst>
                                        <p:tav tm="0">
                                          <p:val>
                                            <p:fltVal val="0"/>
                                          </p:val>
                                        </p:tav>
                                        <p:tav tm="100000">
                                          <p:val>
                                            <p:strVal val="#ppt_h"/>
                                          </p:val>
                                        </p:tav>
                                      </p:tavLst>
                                    </p:anim>
                                    <p:animEffect transition="in" filter="fade">
                                      <p:cBhvr>
                                        <p:cTn id="53" dur="100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fltVal val="0"/>
                                          </p:val>
                                        </p:tav>
                                        <p:tav tm="100000">
                                          <p:val>
                                            <p:strVal val="#ppt_w"/>
                                          </p:val>
                                        </p:tav>
                                      </p:tavLst>
                                    </p:anim>
                                    <p:anim calcmode="lin" valueType="num">
                                      <p:cBhvr>
                                        <p:cTn id="57" dur="1000" fill="hold"/>
                                        <p:tgtEl>
                                          <p:spTgt spid="14"/>
                                        </p:tgtEl>
                                        <p:attrNameLst>
                                          <p:attrName>ppt_h</p:attrName>
                                        </p:attrNameLst>
                                      </p:cBhvr>
                                      <p:tavLst>
                                        <p:tav tm="0">
                                          <p:val>
                                            <p:fltVal val="0"/>
                                          </p:val>
                                        </p:tav>
                                        <p:tav tm="100000">
                                          <p:val>
                                            <p:strVal val="#ppt_h"/>
                                          </p:val>
                                        </p:tav>
                                      </p:tavLst>
                                    </p:anim>
                                    <p:animEffect transition="in" filter="fade">
                                      <p:cBhvr>
                                        <p:cTn id="58" dur="1000"/>
                                        <p:tgtEl>
                                          <p:spTgt spid="1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Effect transition="in" filter="fade">
                                      <p:cBhvr>
                                        <p:cTn id="63" dur="10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1000" fill="hold"/>
                                        <p:tgtEl>
                                          <p:spTgt spid="10"/>
                                        </p:tgtEl>
                                        <p:attrNameLst>
                                          <p:attrName>ppt_w</p:attrName>
                                        </p:attrNameLst>
                                      </p:cBhvr>
                                      <p:tavLst>
                                        <p:tav tm="0">
                                          <p:val>
                                            <p:fltVal val="0"/>
                                          </p:val>
                                        </p:tav>
                                        <p:tav tm="100000">
                                          <p:val>
                                            <p:strVal val="#ppt_w"/>
                                          </p:val>
                                        </p:tav>
                                      </p:tavLst>
                                    </p:anim>
                                    <p:anim calcmode="lin" valueType="num">
                                      <p:cBhvr>
                                        <p:cTn id="67" dur="1000" fill="hold"/>
                                        <p:tgtEl>
                                          <p:spTgt spid="10"/>
                                        </p:tgtEl>
                                        <p:attrNameLst>
                                          <p:attrName>ppt_h</p:attrName>
                                        </p:attrNameLst>
                                      </p:cBhvr>
                                      <p:tavLst>
                                        <p:tav tm="0">
                                          <p:val>
                                            <p:fltVal val="0"/>
                                          </p:val>
                                        </p:tav>
                                        <p:tav tm="100000">
                                          <p:val>
                                            <p:strVal val="#ppt_h"/>
                                          </p:val>
                                        </p:tav>
                                      </p:tavLst>
                                    </p:anim>
                                    <p:animEffect transition="in" filter="fade">
                                      <p:cBhvr>
                                        <p:cTn id="68" dur="1000"/>
                                        <p:tgtEl>
                                          <p:spTgt spid="1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1000" fill="hold"/>
                                        <p:tgtEl>
                                          <p:spTgt spid="15"/>
                                        </p:tgtEl>
                                        <p:attrNameLst>
                                          <p:attrName>ppt_w</p:attrName>
                                        </p:attrNameLst>
                                      </p:cBhvr>
                                      <p:tavLst>
                                        <p:tav tm="0">
                                          <p:val>
                                            <p:fltVal val="0"/>
                                          </p:val>
                                        </p:tav>
                                        <p:tav tm="100000">
                                          <p:val>
                                            <p:strVal val="#ppt_w"/>
                                          </p:val>
                                        </p:tav>
                                      </p:tavLst>
                                    </p:anim>
                                    <p:anim calcmode="lin" valueType="num">
                                      <p:cBhvr>
                                        <p:cTn id="72" dur="1000" fill="hold"/>
                                        <p:tgtEl>
                                          <p:spTgt spid="15"/>
                                        </p:tgtEl>
                                        <p:attrNameLst>
                                          <p:attrName>ppt_h</p:attrName>
                                        </p:attrNameLst>
                                      </p:cBhvr>
                                      <p:tavLst>
                                        <p:tav tm="0">
                                          <p:val>
                                            <p:fltVal val="0"/>
                                          </p:val>
                                        </p:tav>
                                        <p:tav tm="100000">
                                          <p:val>
                                            <p:strVal val="#ppt_h"/>
                                          </p:val>
                                        </p:tav>
                                      </p:tavLst>
                                    </p:anim>
                                    <p:animEffect transition="in" filter="fade">
                                      <p:cBhvr>
                                        <p:cTn id="73" dur="1000"/>
                                        <p:tgtEl>
                                          <p:spTgt spid="1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1000" fill="hold"/>
                                        <p:tgtEl>
                                          <p:spTgt spid="13"/>
                                        </p:tgtEl>
                                        <p:attrNameLst>
                                          <p:attrName>ppt_w</p:attrName>
                                        </p:attrNameLst>
                                      </p:cBhvr>
                                      <p:tavLst>
                                        <p:tav tm="0">
                                          <p:val>
                                            <p:fltVal val="0"/>
                                          </p:val>
                                        </p:tav>
                                        <p:tav tm="100000">
                                          <p:val>
                                            <p:strVal val="#ppt_w"/>
                                          </p:val>
                                        </p:tav>
                                      </p:tavLst>
                                    </p:anim>
                                    <p:anim calcmode="lin" valueType="num">
                                      <p:cBhvr>
                                        <p:cTn id="77" dur="1000" fill="hold"/>
                                        <p:tgtEl>
                                          <p:spTgt spid="13"/>
                                        </p:tgtEl>
                                        <p:attrNameLst>
                                          <p:attrName>ppt_h</p:attrName>
                                        </p:attrNameLst>
                                      </p:cBhvr>
                                      <p:tavLst>
                                        <p:tav tm="0">
                                          <p:val>
                                            <p:fltVal val="0"/>
                                          </p:val>
                                        </p:tav>
                                        <p:tav tm="100000">
                                          <p:val>
                                            <p:strVal val="#ppt_h"/>
                                          </p:val>
                                        </p:tav>
                                      </p:tavLst>
                                    </p:anim>
                                    <p:animEffect transition="in" filter="fade">
                                      <p:cBhvr>
                                        <p:cTn id="78" dur="1000"/>
                                        <p:tgtEl>
                                          <p:spTgt spid="13"/>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1000" fill="hold"/>
                                        <p:tgtEl>
                                          <p:spTgt spid="17"/>
                                        </p:tgtEl>
                                        <p:attrNameLst>
                                          <p:attrName>ppt_w</p:attrName>
                                        </p:attrNameLst>
                                      </p:cBhvr>
                                      <p:tavLst>
                                        <p:tav tm="0">
                                          <p:val>
                                            <p:fltVal val="0"/>
                                          </p:val>
                                        </p:tav>
                                        <p:tav tm="100000">
                                          <p:val>
                                            <p:strVal val="#ppt_w"/>
                                          </p:val>
                                        </p:tav>
                                      </p:tavLst>
                                    </p:anim>
                                    <p:anim calcmode="lin" valueType="num">
                                      <p:cBhvr>
                                        <p:cTn id="82" dur="1000" fill="hold"/>
                                        <p:tgtEl>
                                          <p:spTgt spid="17"/>
                                        </p:tgtEl>
                                        <p:attrNameLst>
                                          <p:attrName>ppt_h</p:attrName>
                                        </p:attrNameLst>
                                      </p:cBhvr>
                                      <p:tavLst>
                                        <p:tav tm="0">
                                          <p:val>
                                            <p:fltVal val="0"/>
                                          </p:val>
                                        </p:tav>
                                        <p:tav tm="100000">
                                          <p:val>
                                            <p:strVal val="#ppt_h"/>
                                          </p:val>
                                        </p:tav>
                                      </p:tavLst>
                                    </p:anim>
                                    <p:animEffect transition="in" filter="fade">
                                      <p:cBhvr>
                                        <p:cTn id="83" dur="10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1000" fill="hold"/>
                                        <p:tgtEl>
                                          <p:spTgt spid="26"/>
                                        </p:tgtEl>
                                        <p:attrNameLst>
                                          <p:attrName>ppt_w</p:attrName>
                                        </p:attrNameLst>
                                      </p:cBhvr>
                                      <p:tavLst>
                                        <p:tav tm="0">
                                          <p:val>
                                            <p:fltVal val="0"/>
                                          </p:val>
                                        </p:tav>
                                        <p:tav tm="100000">
                                          <p:val>
                                            <p:strVal val="#ppt_w"/>
                                          </p:val>
                                        </p:tav>
                                      </p:tavLst>
                                    </p:anim>
                                    <p:anim calcmode="lin" valueType="num">
                                      <p:cBhvr>
                                        <p:cTn id="89" dur="1000" fill="hold"/>
                                        <p:tgtEl>
                                          <p:spTgt spid="26"/>
                                        </p:tgtEl>
                                        <p:attrNameLst>
                                          <p:attrName>ppt_h</p:attrName>
                                        </p:attrNameLst>
                                      </p:cBhvr>
                                      <p:tavLst>
                                        <p:tav tm="0">
                                          <p:val>
                                            <p:fltVal val="0"/>
                                          </p:val>
                                        </p:tav>
                                        <p:tav tm="100000">
                                          <p:val>
                                            <p:strVal val="#ppt_h"/>
                                          </p:val>
                                        </p:tav>
                                      </p:tavLst>
                                    </p:anim>
                                    <p:animEffect transition="in" filter="fade">
                                      <p:cBhvr>
                                        <p:cTn id="9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0" grpId="0" animBg="1"/>
      <p:bldP spid="13" grpId="0" animBg="1"/>
      <p:bldP spid="14" grpId="0" animBg="1"/>
      <p:bldP spid="15" grpId="0" animBg="1"/>
      <p:bldP spid="16" grpId="0" animBg="1"/>
      <p:bldP spid="17"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839E4C-4C67-43A0-865C-ADCC0FDF8507}"/>
              </a:ext>
            </a:extLst>
          </p:cNvPr>
          <p:cNvSpPr/>
          <p:nvPr/>
        </p:nvSpPr>
        <p:spPr>
          <a:xfrm>
            <a:off x="0" y="0"/>
            <a:ext cx="12192000" cy="6841825"/>
          </a:xfrm>
          <a:prstGeom prst="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3" y="-19617"/>
            <a:ext cx="10515600" cy="777430"/>
          </a:xfrm>
          <a:ln>
            <a:noFill/>
          </a:ln>
        </p:spPr>
        <p:txBody>
          <a:bodyPr>
            <a:normAutofit/>
          </a:bodyPr>
          <a:lstStyle/>
          <a:p>
            <a:r>
              <a:rPr lang="en-US" dirty="0"/>
              <a:t>States of Matter – Hot flush or cold shoulder?</a:t>
            </a:r>
          </a:p>
        </p:txBody>
      </p:sp>
      <p:sp>
        <p:nvSpPr>
          <p:cNvPr id="6" name="TextBox 5">
            <a:extLst>
              <a:ext uri="{FF2B5EF4-FFF2-40B4-BE49-F238E27FC236}">
                <a16:creationId xmlns:a16="http://schemas.microsoft.com/office/drawing/2014/main" id="{6F40F181-B8C6-B34E-A6F5-6D76DF174FEF}"/>
              </a:ext>
            </a:extLst>
          </p:cNvPr>
          <p:cNvSpPr txBox="1"/>
          <p:nvPr/>
        </p:nvSpPr>
        <p:spPr>
          <a:xfrm>
            <a:off x="130483" y="860714"/>
            <a:ext cx="11941774" cy="707886"/>
          </a:xfrm>
          <a:prstGeom prst="rect">
            <a:avLst/>
          </a:prstGeom>
          <a:solidFill>
            <a:schemeClr val="accent1"/>
          </a:solidFill>
        </p:spPr>
        <p:txBody>
          <a:bodyPr wrap="square" rtlCol="0">
            <a:spAutoFit/>
          </a:bodyPr>
          <a:lstStyle/>
          <a:p>
            <a:r>
              <a:rPr lang="en-US" sz="2000" dirty="0">
                <a:solidFill>
                  <a:schemeClr val="bg1"/>
                </a:solidFill>
              </a:rPr>
              <a:t>There are 3 states of matter – </a:t>
            </a:r>
            <a:r>
              <a:rPr lang="en-US" sz="2000" b="1" dirty="0">
                <a:solidFill>
                  <a:schemeClr val="bg1"/>
                </a:solidFill>
              </a:rPr>
              <a:t>solid</a:t>
            </a:r>
            <a:r>
              <a:rPr lang="en-US" sz="2000" dirty="0">
                <a:solidFill>
                  <a:schemeClr val="bg1"/>
                </a:solidFill>
              </a:rPr>
              <a:t>, </a:t>
            </a:r>
            <a:r>
              <a:rPr lang="en-US" sz="2000" b="1" dirty="0">
                <a:solidFill>
                  <a:schemeClr val="bg1"/>
                </a:solidFill>
              </a:rPr>
              <a:t>liquid </a:t>
            </a:r>
            <a:r>
              <a:rPr lang="en-US" sz="2000" dirty="0">
                <a:solidFill>
                  <a:schemeClr val="bg1"/>
                </a:solidFill>
              </a:rPr>
              <a:t>and </a:t>
            </a:r>
            <a:r>
              <a:rPr lang="en-US" sz="2000" b="1" dirty="0">
                <a:solidFill>
                  <a:schemeClr val="bg1"/>
                </a:solidFill>
              </a:rPr>
              <a:t>gas</a:t>
            </a:r>
          </a:p>
          <a:p>
            <a:r>
              <a:rPr lang="en-US" sz="2000" dirty="0">
                <a:solidFill>
                  <a:schemeClr val="bg1"/>
                </a:solidFill>
              </a:rPr>
              <a:t>Every compound can be in all 3 states of matter but some need to be extremely cold or extremely hot to get there</a:t>
            </a:r>
            <a:endParaRPr lang="en-US" dirty="0">
              <a:solidFill>
                <a:schemeClr val="bg1"/>
              </a:solidFill>
            </a:endParaRPr>
          </a:p>
        </p:txBody>
      </p:sp>
      <p:sp>
        <p:nvSpPr>
          <p:cNvPr id="7" name="TextBox 6">
            <a:extLst>
              <a:ext uri="{FF2B5EF4-FFF2-40B4-BE49-F238E27FC236}">
                <a16:creationId xmlns:a16="http://schemas.microsoft.com/office/drawing/2014/main" id="{688D0E8E-5C85-6743-9310-D1C4B00525A6}"/>
              </a:ext>
            </a:extLst>
          </p:cNvPr>
          <p:cNvSpPr txBox="1"/>
          <p:nvPr/>
        </p:nvSpPr>
        <p:spPr>
          <a:xfrm rot="10800000">
            <a:off x="-19194" y="6580215"/>
            <a:ext cx="3193503" cy="261610"/>
          </a:xfrm>
          <a:prstGeom prst="rect">
            <a:avLst/>
          </a:prstGeom>
          <a:solidFill>
            <a:srgbClr val="00B050"/>
          </a:solidFill>
          <a:ln>
            <a:solidFill>
              <a:schemeClr val="accent6">
                <a:lumMod val="50000"/>
              </a:schemeClr>
            </a:solidFill>
          </a:ln>
        </p:spPr>
        <p:txBody>
          <a:bodyPr wrap="none" rtlCol="0">
            <a:spAutoFit/>
          </a:bodyPr>
          <a:lstStyle/>
          <a:p>
            <a:r>
              <a:rPr lang="en-US" sz="1100" dirty="0"/>
              <a:t>Solid state of water = ice   gas state of water = steam</a:t>
            </a:r>
          </a:p>
        </p:txBody>
      </p:sp>
      <p:sp>
        <p:nvSpPr>
          <p:cNvPr id="8" name="TextBox 7">
            <a:extLst>
              <a:ext uri="{FF2B5EF4-FFF2-40B4-BE49-F238E27FC236}">
                <a16:creationId xmlns:a16="http://schemas.microsoft.com/office/drawing/2014/main" id="{B9EA4E60-8DCA-FF42-979D-CB1E99630A6E}"/>
              </a:ext>
            </a:extLst>
          </p:cNvPr>
          <p:cNvSpPr txBox="1"/>
          <p:nvPr/>
        </p:nvSpPr>
        <p:spPr>
          <a:xfrm>
            <a:off x="801757" y="1880133"/>
            <a:ext cx="6894451" cy="461665"/>
          </a:xfrm>
          <a:prstGeom prst="rect">
            <a:avLst/>
          </a:prstGeom>
          <a:solidFill>
            <a:schemeClr val="accent1">
              <a:lumMod val="60000"/>
              <a:lumOff val="40000"/>
            </a:schemeClr>
          </a:solidFill>
        </p:spPr>
        <p:txBody>
          <a:bodyPr wrap="none" rtlCol="0">
            <a:spAutoFit/>
          </a:bodyPr>
          <a:lstStyle/>
          <a:p>
            <a:r>
              <a:rPr lang="en-US" sz="2400" dirty="0"/>
              <a:t>Water can be found in all 3 states of matter around us</a:t>
            </a:r>
          </a:p>
        </p:txBody>
      </p:sp>
      <p:sp>
        <p:nvSpPr>
          <p:cNvPr id="10" name="TextBox 9">
            <a:extLst>
              <a:ext uri="{FF2B5EF4-FFF2-40B4-BE49-F238E27FC236}">
                <a16:creationId xmlns:a16="http://schemas.microsoft.com/office/drawing/2014/main" id="{6BA5AAE2-5B47-3540-822D-4B78EF6B377B}"/>
              </a:ext>
            </a:extLst>
          </p:cNvPr>
          <p:cNvSpPr txBox="1"/>
          <p:nvPr/>
        </p:nvSpPr>
        <p:spPr>
          <a:xfrm>
            <a:off x="6874160" y="3612558"/>
            <a:ext cx="4972194" cy="1938992"/>
          </a:xfrm>
          <a:prstGeom prst="rect">
            <a:avLst/>
          </a:prstGeom>
          <a:solidFill>
            <a:srgbClr val="F85E5E"/>
          </a:solidFill>
          <a:ln>
            <a:solidFill>
              <a:srgbClr val="C00000"/>
            </a:solidFill>
          </a:ln>
        </p:spPr>
        <p:txBody>
          <a:bodyPr wrap="square" rtlCol="0">
            <a:spAutoFit/>
          </a:bodyPr>
          <a:lstStyle/>
          <a:p>
            <a:pPr algn="just"/>
            <a:r>
              <a:rPr lang="en-US" sz="2400" b="1" dirty="0">
                <a:sym typeface="Wingdings" pitchFamily="2" charset="2"/>
              </a:rPr>
              <a:t>Evaporation</a:t>
            </a:r>
            <a:r>
              <a:rPr lang="en-US" sz="2400" dirty="0">
                <a:sym typeface="Wingdings" pitchFamily="2" charset="2"/>
              </a:rPr>
              <a:t> is when a liquid changes to a gas</a:t>
            </a:r>
          </a:p>
          <a:p>
            <a:pPr algn="just"/>
            <a:r>
              <a:rPr lang="en-US" sz="2400" dirty="0">
                <a:sym typeface="Wingdings" pitchFamily="2" charset="2"/>
              </a:rPr>
              <a:t>If you leave a bowl of water out on a hot (or not so cold) day, some of it will </a:t>
            </a:r>
            <a:r>
              <a:rPr lang="en-US" sz="2400" b="1" dirty="0">
                <a:sym typeface="Wingdings" pitchFamily="2" charset="2"/>
              </a:rPr>
              <a:t>evaporate</a:t>
            </a:r>
            <a:endParaRPr lang="en-US" sz="2400" b="1" dirty="0"/>
          </a:p>
        </p:txBody>
      </p:sp>
      <p:sp>
        <p:nvSpPr>
          <p:cNvPr id="11" name="Cloud Callout 10">
            <a:extLst>
              <a:ext uri="{FF2B5EF4-FFF2-40B4-BE49-F238E27FC236}">
                <a16:creationId xmlns:a16="http://schemas.microsoft.com/office/drawing/2014/main" id="{828BE7BB-317B-A249-B139-AEF469937F65}"/>
              </a:ext>
            </a:extLst>
          </p:cNvPr>
          <p:cNvSpPr/>
          <p:nvPr/>
        </p:nvSpPr>
        <p:spPr>
          <a:xfrm>
            <a:off x="7919715" y="1626699"/>
            <a:ext cx="4152542" cy="1507283"/>
          </a:xfrm>
          <a:prstGeom prst="cloudCallout">
            <a:avLst>
              <a:gd name="adj1" fmla="val -38954"/>
              <a:gd name="adj2" fmla="val 70934"/>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What do we call the solid and gas states of water? (answers at the bottom of this page)</a:t>
            </a:r>
          </a:p>
        </p:txBody>
      </p:sp>
      <p:sp>
        <p:nvSpPr>
          <p:cNvPr id="26" name="Cloud Callout 25">
            <a:extLst>
              <a:ext uri="{FF2B5EF4-FFF2-40B4-BE49-F238E27FC236}">
                <a16:creationId xmlns:a16="http://schemas.microsoft.com/office/drawing/2014/main" id="{B3852A2C-BD03-AE46-A8A8-38C8641D34C0}"/>
              </a:ext>
            </a:extLst>
          </p:cNvPr>
          <p:cNvSpPr/>
          <p:nvPr/>
        </p:nvSpPr>
        <p:spPr>
          <a:xfrm>
            <a:off x="130483" y="4292377"/>
            <a:ext cx="6670367" cy="2175097"/>
          </a:xfrm>
          <a:prstGeom prst="cloudCallout">
            <a:avLst>
              <a:gd name="adj1" fmla="val 49448"/>
              <a:gd name="adj2" fmla="val 54061"/>
            </a:avLst>
          </a:prstGeom>
          <a:solidFill>
            <a:srgbClr val="F51B1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Pour an exact amount of water into a bowl using a measuring jug. After a day, pour it back into the jug and remeasure the volume.</a:t>
            </a:r>
          </a:p>
          <a:p>
            <a:pPr algn="ctr"/>
            <a:r>
              <a:rPr lang="en-US" sz="2000" b="1" dirty="0">
                <a:solidFill>
                  <a:sysClr val="windowText" lastClr="000000"/>
                </a:solidFill>
              </a:rPr>
              <a:t>Is it the same?</a:t>
            </a:r>
          </a:p>
        </p:txBody>
      </p:sp>
      <p:sp>
        <p:nvSpPr>
          <p:cNvPr id="27" name="TextBox 26">
            <a:extLst>
              <a:ext uri="{FF2B5EF4-FFF2-40B4-BE49-F238E27FC236}">
                <a16:creationId xmlns:a16="http://schemas.microsoft.com/office/drawing/2014/main" id="{8E109E89-21C3-4F5B-88CD-6C6D3F1B0ADD}"/>
              </a:ext>
            </a:extLst>
          </p:cNvPr>
          <p:cNvSpPr txBox="1"/>
          <p:nvPr/>
        </p:nvSpPr>
        <p:spPr>
          <a:xfrm>
            <a:off x="130484" y="2571866"/>
            <a:ext cx="6546542" cy="1569660"/>
          </a:xfrm>
          <a:prstGeom prst="rect">
            <a:avLst/>
          </a:prstGeom>
          <a:solidFill>
            <a:schemeClr val="accent1">
              <a:lumMod val="50000"/>
            </a:schemeClr>
          </a:solidFill>
          <a:ln>
            <a:solidFill>
              <a:srgbClr val="002060"/>
            </a:solidFill>
          </a:ln>
        </p:spPr>
        <p:txBody>
          <a:bodyPr wrap="square" rtlCol="0">
            <a:spAutoFit/>
          </a:bodyPr>
          <a:lstStyle/>
          <a:p>
            <a:r>
              <a:rPr lang="en-US" sz="2400" dirty="0">
                <a:solidFill>
                  <a:schemeClr val="bg1"/>
                </a:solidFill>
              </a:rPr>
              <a:t>If you leave a bowl of water out overnight and the temperature goes below 0</a:t>
            </a:r>
            <a:r>
              <a:rPr lang="en-US" sz="2400" baseline="30000" dirty="0">
                <a:solidFill>
                  <a:schemeClr val="bg1"/>
                </a:solidFill>
              </a:rPr>
              <a:t>0</a:t>
            </a:r>
            <a:r>
              <a:rPr lang="en-US" sz="2400" dirty="0">
                <a:solidFill>
                  <a:schemeClr val="bg1"/>
                </a:solidFill>
              </a:rPr>
              <a:t>C, the water will </a:t>
            </a:r>
            <a:r>
              <a:rPr lang="en-US" sz="2400" b="1" dirty="0">
                <a:solidFill>
                  <a:schemeClr val="bg1"/>
                </a:solidFill>
              </a:rPr>
              <a:t>freeze</a:t>
            </a:r>
            <a:r>
              <a:rPr lang="en-US" sz="2400" dirty="0">
                <a:solidFill>
                  <a:schemeClr val="bg1"/>
                </a:solidFill>
              </a:rPr>
              <a:t>.</a:t>
            </a:r>
          </a:p>
          <a:p>
            <a:r>
              <a:rPr lang="en-US" sz="2400" dirty="0">
                <a:solidFill>
                  <a:schemeClr val="bg1"/>
                </a:solidFill>
              </a:rPr>
              <a:t>This is the change from </a:t>
            </a:r>
            <a:r>
              <a:rPr lang="en-US" sz="2400" b="1" dirty="0">
                <a:solidFill>
                  <a:schemeClr val="bg1"/>
                </a:solidFill>
              </a:rPr>
              <a:t>liquid </a:t>
            </a:r>
            <a:r>
              <a:rPr lang="en-US" sz="2400" dirty="0">
                <a:solidFill>
                  <a:schemeClr val="bg1"/>
                </a:solidFill>
              </a:rPr>
              <a:t>to </a:t>
            </a:r>
            <a:r>
              <a:rPr lang="en-US" sz="2400" b="1" dirty="0">
                <a:solidFill>
                  <a:schemeClr val="bg1"/>
                </a:solidFill>
              </a:rPr>
              <a:t>solid</a:t>
            </a:r>
          </a:p>
          <a:p>
            <a:r>
              <a:rPr lang="en-US" sz="2400" b="1" dirty="0">
                <a:solidFill>
                  <a:schemeClr val="bg1"/>
                </a:solidFill>
              </a:rPr>
              <a:t>Why not try this experiment?</a:t>
            </a:r>
            <a:endParaRPr lang="en-US" sz="2000" b="1" dirty="0">
              <a:solidFill>
                <a:schemeClr val="bg1"/>
              </a:solidFill>
            </a:endParaRP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spTree>
    <p:extLst>
      <p:ext uri="{BB962C8B-B14F-4D97-AF65-F5344CB8AC3E}">
        <p14:creationId xmlns:p14="http://schemas.microsoft.com/office/powerpoint/2010/main" val="24803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1000" fill="hold"/>
                                        <p:tgtEl>
                                          <p:spTgt spid="27"/>
                                        </p:tgtEl>
                                        <p:attrNameLst>
                                          <p:attrName>ppt_w</p:attrName>
                                        </p:attrNameLst>
                                      </p:cBhvr>
                                      <p:tavLst>
                                        <p:tav tm="0">
                                          <p:val>
                                            <p:fltVal val="0"/>
                                          </p:val>
                                        </p:tav>
                                        <p:tav tm="100000">
                                          <p:val>
                                            <p:strVal val="#ppt_w"/>
                                          </p:val>
                                        </p:tav>
                                      </p:tavLst>
                                    </p:anim>
                                    <p:anim calcmode="lin" valueType="num">
                                      <p:cBhvr>
                                        <p:cTn id="43" dur="1000" fill="hold"/>
                                        <p:tgtEl>
                                          <p:spTgt spid="27"/>
                                        </p:tgtEl>
                                        <p:attrNameLst>
                                          <p:attrName>ppt_h</p:attrName>
                                        </p:attrNameLst>
                                      </p:cBhvr>
                                      <p:tavLst>
                                        <p:tav tm="0">
                                          <p:val>
                                            <p:fltVal val="0"/>
                                          </p:val>
                                        </p:tav>
                                        <p:tav tm="100000">
                                          <p:val>
                                            <p:strVal val="#ppt_h"/>
                                          </p:val>
                                        </p:tav>
                                      </p:tavLst>
                                    </p:anim>
                                    <p:animEffect transition="in" filter="fade">
                                      <p:cBhvr>
                                        <p:cTn id="44" dur="1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fltVal val="0"/>
                                          </p:val>
                                        </p:tav>
                                        <p:tav tm="100000">
                                          <p:val>
                                            <p:strVal val="#ppt_w"/>
                                          </p:val>
                                        </p:tav>
                                      </p:tavLst>
                                    </p:anim>
                                    <p:anim calcmode="lin" valueType="num">
                                      <p:cBhvr>
                                        <p:cTn id="57" dur="1000" fill="hold"/>
                                        <p:tgtEl>
                                          <p:spTgt spid="26"/>
                                        </p:tgtEl>
                                        <p:attrNameLst>
                                          <p:attrName>ppt_h</p:attrName>
                                        </p:attrNameLst>
                                      </p:cBhvr>
                                      <p:tavLst>
                                        <p:tav tm="0">
                                          <p:val>
                                            <p:fltVal val="0"/>
                                          </p:val>
                                        </p:tav>
                                        <p:tav tm="100000">
                                          <p:val>
                                            <p:strVal val="#ppt_h"/>
                                          </p:val>
                                        </p:tav>
                                      </p:tavLst>
                                    </p:anim>
                                    <p:animEffect transition="in" filter="fade">
                                      <p:cBhvr>
                                        <p:cTn id="5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10" grpId="0" animBg="1"/>
      <p:bldP spid="11"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839E4C-4C67-43A0-865C-ADCC0FDF8507}"/>
              </a:ext>
            </a:extLst>
          </p:cNvPr>
          <p:cNvSpPr/>
          <p:nvPr/>
        </p:nvSpPr>
        <p:spPr>
          <a:xfrm>
            <a:off x="0" y="0"/>
            <a:ext cx="12192000" cy="6841825"/>
          </a:xfrm>
          <a:prstGeom prst="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2" y="-19617"/>
            <a:ext cx="12127077" cy="777430"/>
          </a:xfrm>
          <a:ln>
            <a:noFill/>
          </a:ln>
        </p:spPr>
        <p:txBody>
          <a:bodyPr>
            <a:normAutofit/>
          </a:bodyPr>
          <a:lstStyle/>
          <a:p>
            <a:r>
              <a:rPr lang="en-US" dirty="0"/>
              <a:t>Buoyancy – Something that should float your boat!</a:t>
            </a:r>
          </a:p>
        </p:txBody>
      </p:sp>
      <p:sp>
        <p:nvSpPr>
          <p:cNvPr id="6" name="TextBox 5">
            <a:extLst>
              <a:ext uri="{FF2B5EF4-FFF2-40B4-BE49-F238E27FC236}">
                <a16:creationId xmlns:a16="http://schemas.microsoft.com/office/drawing/2014/main" id="{6F40F181-B8C6-B34E-A6F5-6D76DF174FEF}"/>
              </a:ext>
            </a:extLst>
          </p:cNvPr>
          <p:cNvSpPr txBox="1"/>
          <p:nvPr/>
        </p:nvSpPr>
        <p:spPr>
          <a:xfrm>
            <a:off x="130483" y="860714"/>
            <a:ext cx="11941774" cy="707886"/>
          </a:xfrm>
          <a:prstGeom prst="rect">
            <a:avLst/>
          </a:prstGeom>
          <a:solidFill>
            <a:srgbClr val="FFC000"/>
          </a:solidFill>
        </p:spPr>
        <p:txBody>
          <a:bodyPr wrap="square" rtlCol="0">
            <a:spAutoFit/>
          </a:bodyPr>
          <a:lstStyle/>
          <a:p>
            <a:r>
              <a:rPr lang="en-US" sz="2000" dirty="0"/>
              <a:t>Water pushes upwards on objects. This is called </a:t>
            </a:r>
            <a:r>
              <a:rPr lang="en-US" sz="2000" b="1" dirty="0"/>
              <a:t>upthrust</a:t>
            </a:r>
            <a:r>
              <a:rPr lang="en-US" sz="2000" dirty="0"/>
              <a:t>. Objects have a </a:t>
            </a:r>
            <a:r>
              <a:rPr lang="en-US" sz="2000" b="1" dirty="0"/>
              <a:t>weight</a:t>
            </a:r>
            <a:r>
              <a:rPr lang="en-US" sz="2000" dirty="0"/>
              <a:t> to them. If the water has more force pushing upwards than the weight of an object, it will float. This means it is </a:t>
            </a:r>
            <a:r>
              <a:rPr lang="en-US" sz="2000" b="1" dirty="0"/>
              <a:t>buoyant</a:t>
            </a:r>
            <a:r>
              <a:rPr lang="en-US" sz="2000" dirty="0"/>
              <a:t>.</a:t>
            </a:r>
            <a:endParaRPr lang="en-US" dirty="0"/>
          </a:p>
        </p:txBody>
      </p:sp>
      <p:sp>
        <p:nvSpPr>
          <p:cNvPr id="8" name="TextBox 7">
            <a:extLst>
              <a:ext uri="{FF2B5EF4-FFF2-40B4-BE49-F238E27FC236}">
                <a16:creationId xmlns:a16="http://schemas.microsoft.com/office/drawing/2014/main" id="{B9EA4E60-8DCA-FF42-979D-CB1E99630A6E}"/>
              </a:ext>
            </a:extLst>
          </p:cNvPr>
          <p:cNvSpPr txBox="1"/>
          <p:nvPr/>
        </p:nvSpPr>
        <p:spPr>
          <a:xfrm>
            <a:off x="801757" y="1880133"/>
            <a:ext cx="10866368" cy="1323439"/>
          </a:xfrm>
          <a:prstGeom prst="rect">
            <a:avLst/>
          </a:prstGeom>
          <a:solidFill>
            <a:schemeClr val="accent4">
              <a:lumMod val="60000"/>
              <a:lumOff val="40000"/>
            </a:schemeClr>
          </a:solidFill>
        </p:spPr>
        <p:txBody>
          <a:bodyPr wrap="square" rtlCol="0">
            <a:spAutoFit/>
          </a:bodyPr>
          <a:lstStyle/>
          <a:p>
            <a:r>
              <a:rPr lang="en-US" sz="2000" b="1" u="sng" dirty="0"/>
              <a:t>Experiment 1</a:t>
            </a:r>
          </a:p>
          <a:p>
            <a:r>
              <a:rPr lang="en-US" sz="2000" dirty="0"/>
              <a:t>Find lots of natural items around the house or bring them home from your next walk.</a:t>
            </a:r>
          </a:p>
          <a:p>
            <a:r>
              <a:rPr lang="en-US" sz="2000" b="1" dirty="0"/>
              <a:t>Estimate </a:t>
            </a:r>
            <a:r>
              <a:rPr lang="en-US" sz="2000" dirty="0"/>
              <a:t>(best guess) whether they will float or sink. Then place them in a bowl, bucket or a bath of water and see.</a:t>
            </a:r>
            <a:endParaRPr lang="en-US" sz="2000" b="1" dirty="0"/>
          </a:p>
        </p:txBody>
      </p:sp>
      <p:sp>
        <p:nvSpPr>
          <p:cNvPr id="10" name="TextBox 9">
            <a:extLst>
              <a:ext uri="{FF2B5EF4-FFF2-40B4-BE49-F238E27FC236}">
                <a16:creationId xmlns:a16="http://schemas.microsoft.com/office/drawing/2014/main" id="{6BA5AAE2-5B47-3540-822D-4B78EF6B377B}"/>
              </a:ext>
            </a:extLst>
          </p:cNvPr>
          <p:cNvSpPr txBox="1"/>
          <p:nvPr/>
        </p:nvSpPr>
        <p:spPr>
          <a:xfrm>
            <a:off x="801757" y="4490286"/>
            <a:ext cx="10866368" cy="1323439"/>
          </a:xfrm>
          <a:prstGeom prst="rect">
            <a:avLst/>
          </a:prstGeom>
          <a:solidFill>
            <a:srgbClr val="F85E5E"/>
          </a:solidFill>
          <a:ln>
            <a:solidFill>
              <a:srgbClr val="C00000"/>
            </a:solidFill>
          </a:ln>
        </p:spPr>
        <p:txBody>
          <a:bodyPr wrap="square" rtlCol="0">
            <a:spAutoFit/>
          </a:bodyPr>
          <a:lstStyle/>
          <a:p>
            <a:pPr algn="just"/>
            <a:r>
              <a:rPr lang="en-US" sz="2000" b="1" u="sng" dirty="0">
                <a:sym typeface="Wingdings" pitchFamily="2" charset="2"/>
              </a:rPr>
              <a:t>Experiment 2</a:t>
            </a:r>
            <a:r>
              <a:rPr lang="en-US" sz="2000" dirty="0">
                <a:sym typeface="Wingdings" pitchFamily="2" charset="2"/>
              </a:rPr>
              <a:t> </a:t>
            </a:r>
          </a:p>
          <a:p>
            <a:pPr algn="just"/>
            <a:r>
              <a:rPr lang="en-US" sz="2000" dirty="0">
                <a:sym typeface="Wingdings" pitchFamily="2" charset="2"/>
              </a:rPr>
              <a:t>Make a ‘boat’ out of tin foil, card or paper. Place it in your water.</a:t>
            </a:r>
          </a:p>
          <a:p>
            <a:pPr algn="just"/>
            <a:r>
              <a:rPr lang="en-US" sz="2000" b="1" dirty="0">
                <a:sym typeface="Wingdings" pitchFamily="2" charset="2"/>
              </a:rPr>
              <a:t>Estimate</a:t>
            </a:r>
            <a:r>
              <a:rPr lang="en-US" sz="2000" dirty="0">
                <a:sym typeface="Wingdings" pitchFamily="2" charset="2"/>
              </a:rPr>
              <a:t> which objects you think you can place in the boat and keep it afloat.</a:t>
            </a:r>
          </a:p>
          <a:p>
            <a:pPr algn="just"/>
            <a:r>
              <a:rPr lang="en-US" sz="2000" dirty="0">
                <a:sym typeface="Wingdings" pitchFamily="2" charset="2"/>
              </a:rPr>
              <a:t>Place the objects into the boat. </a:t>
            </a:r>
            <a:r>
              <a:rPr lang="en-US" sz="2000" b="1" dirty="0">
                <a:sym typeface="Wingdings" pitchFamily="2" charset="2"/>
              </a:rPr>
              <a:t>Did it stay afloat? Can you add any more objects?</a:t>
            </a:r>
            <a:endParaRPr lang="en-US" sz="2000" b="1" dirty="0"/>
          </a:p>
        </p:txBody>
      </p:sp>
      <p:sp>
        <p:nvSpPr>
          <p:cNvPr id="11" name="Cloud Callout 10">
            <a:extLst>
              <a:ext uri="{FF2B5EF4-FFF2-40B4-BE49-F238E27FC236}">
                <a16:creationId xmlns:a16="http://schemas.microsoft.com/office/drawing/2014/main" id="{828BE7BB-317B-A249-B139-AEF469937F65}"/>
              </a:ext>
            </a:extLst>
          </p:cNvPr>
          <p:cNvSpPr/>
          <p:nvPr/>
        </p:nvSpPr>
        <p:spPr>
          <a:xfrm>
            <a:off x="7919715" y="2828749"/>
            <a:ext cx="4152542" cy="1507283"/>
          </a:xfrm>
          <a:prstGeom prst="cloudCallout">
            <a:avLst>
              <a:gd name="adj1" fmla="val -38954"/>
              <a:gd name="adj2" fmla="val 70934"/>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Did any surprise you?</a:t>
            </a: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sp>
        <p:nvSpPr>
          <p:cNvPr id="12" name="Cloud Callout 10">
            <a:extLst>
              <a:ext uri="{FF2B5EF4-FFF2-40B4-BE49-F238E27FC236}">
                <a16:creationId xmlns:a16="http://schemas.microsoft.com/office/drawing/2014/main" id="{C7C8BD2F-1696-480C-8B23-F6DDB2B1B805}"/>
              </a:ext>
            </a:extLst>
          </p:cNvPr>
          <p:cNvSpPr/>
          <p:nvPr/>
        </p:nvSpPr>
        <p:spPr>
          <a:xfrm>
            <a:off x="2423789" y="2900787"/>
            <a:ext cx="4481835" cy="1507283"/>
          </a:xfrm>
          <a:prstGeom prst="cloudCallout">
            <a:avLst>
              <a:gd name="adj1" fmla="val 44781"/>
              <a:gd name="adj2" fmla="val 75989"/>
            </a:avLst>
          </a:prstGeom>
          <a:solidFill>
            <a:srgbClr val="EEB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Try a lemon and a lime or a pear and an apple.</a:t>
            </a:r>
          </a:p>
          <a:p>
            <a:pPr algn="ctr"/>
            <a:r>
              <a:rPr lang="en-US" dirty="0">
                <a:solidFill>
                  <a:sysClr val="windowText" lastClr="000000"/>
                </a:solidFill>
              </a:rPr>
              <a:t>Did you estimate correctly?</a:t>
            </a:r>
          </a:p>
        </p:txBody>
      </p:sp>
    </p:spTree>
    <p:extLst>
      <p:ext uri="{BB962C8B-B14F-4D97-AF65-F5344CB8AC3E}">
        <p14:creationId xmlns:p14="http://schemas.microsoft.com/office/powerpoint/2010/main" val="118430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Effect transition="in" filter="fade">
                                      <p:cBhvr>
                                        <p:cTn id="35" dur="10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2" y="-19617"/>
            <a:ext cx="12127077" cy="777430"/>
          </a:xfrm>
          <a:ln>
            <a:noFill/>
          </a:ln>
        </p:spPr>
        <p:txBody>
          <a:bodyPr>
            <a:normAutofit/>
          </a:bodyPr>
          <a:lstStyle/>
          <a:p>
            <a:r>
              <a:rPr lang="en-US" dirty="0">
                <a:solidFill>
                  <a:schemeClr val="bg1"/>
                </a:solidFill>
              </a:rPr>
              <a:t>The Eye – Eat your carrots!</a:t>
            </a:r>
          </a:p>
        </p:txBody>
      </p:sp>
      <p:sp>
        <p:nvSpPr>
          <p:cNvPr id="6" name="TextBox 5">
            <a:extLst>
              <a:ext uri="{FF2B5EF4-FFF2-40B4-BE49-F238E27FC236}">
                <a16:creationId xmlns:a16="http://schemas.microsoft.com/office/drawing/2014/main" id="{6F40F181-B8C6-B34E-A6F5-6D76DF174FEF}"/>
              </a:ext>
            </a:extLst>
          </p:cNvPr>
          <p:cNvSpPr txBox="1"/>
          <p:nvPr/>
        </p:nvSpPr>
        <p:spPr>
          <a:xfrm>
            <a:off x="130483" y="860714"/>
            <a:ext cx="11941774" cy="707886"/>
          </a:xfrm>
          <a:prstGeom prst="rect">
            <a:avLst/>
          </a:prstGeom>
          <a:solidFill>
            <a:schemeClr val="tx1"/>
          </a:solidFill>
        </p:spPr>
        <p:txBody>
          <a:bodyPr wrap="square" rtlCol="0">
            <a:spAutoFit/>
          </a:bodyPr>
          <a:lstStyle/>
          <a:p>
            <a:r>
              <a:rPr lang="en-US" sz="2000" dirty="0">
                <a:solidFill>
                  <a:schemeClr val="bg1"/>
                </a:solidFill>
              </a:rPr>
              <a:t>At night, your eyes use different cells to see. These </a:t>
            </a:r>
            <a:r>
              <a:rPr lang="en-US" sz="2000" b="1" dirty="0">
                <a:solidFill>
                  <a:schemeClr val="bg1"/>
                </a:solidFill>
              </a:rPr>
              <a:t>rods</a:t>
            </a:r>
            <a:r>
              <a:rPr lang="en-US" sz="2000" dirty="0">
                <a:solidFill>
                  <a:schemeClr val="bg1"/>
                </a:solidFill>
              </a:rPr>
              <a:t> can’t see </a:t>
            </a:r>
            <a:r>
              <a:rPr lang="en-US" sz="2000" dirty="0" err="1">
                <a:solidFill>
                  <a:schemeClr val="bg1"/>
                </a:solidFill>
              </a:rPr>
              <a:t>colour</a:t>
            </a:r>
            <a:r>
              <a:rPr lang="en-US" sz="2000" dirty="0">
                <a:solidFill>
                  <a:schemeClr val="bg1"/>
                </a:solidFill>
              </a:rPr>
              <a:t> so a lot of things will seems grey in the dark. The </a:t>
            </a:r>
            <a:r>
              <a:rPr lang="en-US" sz="2000" b="1" dirty="0">
                <a:solidFill>
                  <a:schemeClr val="bg1"/>
                </a:solidFill>
              </a:rPr>
              <a:t>cones</a:t>
            </a:r>
            <a:r>
              <a:rPr lang="en-US" sz="2000" dirty="0">
                <a:solidFill>
                  <a:schemeClr val="bg1"/>
                </a:solidFill>
              </a:rPr>
              <a:t> see </a:t>
            </a:r>
            <a:r>
              <a:rPr lang="en-US" sz="2000" dirty="0" err="1">
                <a:solidFill>
                  <a:schemeClr val="bg1"/>
                </a:solidFill>
              </a:rPr>
              <a:t>colour</a:t>
            </a:r>
            <a:r>
              <a:rPr lang="en-US" sz="2000" dirty="0">
                <a:solidFill>
                  <a:schemeClr val="bg1"/>
                </a:solidFill>
              </a:rPr>
              <a:t> but they need a lot of light to work properly.</a:t>
            </a:r>
            <a:endParaRPr lang="en-US" dirty="0">
              <a:solidFill>
                <a:schemeClr val="bg1"/>
              </a:solidFill>
            </a:endParaRPr>
          </a:p>
        </p:txBody>
      </p:sp>
      <p:sp>
        <p:nvSpPr>
          <p:cNvPr id="8" name="TextBox 7">
            <a:extLst>
              <a:ext uri="{FF2B5EF4-FFF2-40B4-BE49-F238E27FC236}">
                <a16:creationId xmlns:a16="http://schemas.microsoft.com/office/drawing/2014/main" id="{B9EA4E60-8DCA-FF42-979D-CB1E99630A6E}"/>
              </a:ext>
            </a:extLst>
          </p:cNvPr>
          <p:cNvSpPr txBox="1"/>
          <p:nvPr/>
        </p:nvSpPr>
        <p:spPr>
          <a:xfrm>
            <a:off x="801757" y="1880133"/>
            <a:ext cx="10866368" cy="1015663"/>
          </a:xfrm>
          <a:prstGeom prst="rect">
            <a:avLst/>
          </a:prstGeom>
          <a:solidFill>
            <a:schemeClr val="bg1">
              <a:lumMod val="50000"/>
            </a:schemeClr>
          </a:solidFill>
        </p:spPr>
        <p:txBody>
          <a:bodyPr wrap="square" rtlCol="0">
            <a:spAutoFit/>
          </a:bodyPr>
          <a:lstStyle/>
          <a:p>
            <a:r>
              <a:rPr lang="en-US" sz="2000" dirty="0">
                <a:solidFill>
                  <a:schemeClr val="bg1"/>
                </a:solidFill>
              </a:rPr>
              <a:t>We often think we can’t see at night in the dark but actually the moon and stars give us enough light to be able to see quite well.</a:t>
            </a:r>
          </a:p>
          <a:p>
            <a:r>
              <a:rPr lang="en-US" sz="2000" dirty="0">
                <a:solidFill>
                  <a:schemeClr val="bg1"/>
                </a:solidFill>
              </a:rPr>
              <a:t>Our eyes need a minute to adjust to the low light but they are very clever organs.</a:t>
            </a: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sp>
        <p:nvSpPr>
          <p:cNvPr id="12" name="Cloud Callout 10">
            <a:extLst>
              <a:ext uri="{FF2B5EF4-FFF2-40B4-BE49-F238E27FC236}">
                <a16:creationId xmlns:a16="http://schemas.microsoft.com/office/drawing/2014/main" id="{C7C8BD2F-1696-480C-8B23-F6DDB2B1B805}"/>
              </a:ext>
            </a:extLst>
          </p:cNvPr>
          <p:cNvSpPr/>
          <p:nvPr/>
        </p:nvSpPr>
        <p:spPr>
          <a:xfrm>
            <a:off x="213990" y="2972563"/>
            <a:ext cx="5577210" cy="2323337"/>
          </a:xfrm>
          <a:prstGeom prst="cloudCallout">
            <a:avLst>
              <a:gd name="adj1" fmla="val 52592"/>
              <a:gd name="adj2" fmla="val 53670"/>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Go outside when it’s dark and turn off all the house lights. If you can</a:t>
            </a:r>
            <a:r>
              <a:rPr lang="en-US">
                <a:solidFill>
                  <a:schemeClr val="bg1"/>
                </a:solidFill>
              </a:rPr>
              <a:t>, find </a:t>
            </a:r>
            <a:r>
              <a:rPr lang="en-US" dirty="0">
                <a:solidFill>
                  <a:schemeClr val="bg1"/>
                </a:solidFill>
              </a:rPr>
              <a:t>a really dark spot where artificial light can be seen.</a:t>
            </a:r>
          </a:p>
          <a:p>
            <a:pPr algn="ctr"/>
            <a:r>
              <a:rPr lang="en-US" dirty="0">
                <a:solidFill>
                  <a:schemeClr val="bg1"/>
                </a:solidFill>
              </a:rPr>
              <a:t>After a minute, you should start to be able to see the stars.</a:t>
            </a:r>
          </a:p>
        </p:txBody>
      </p:sp>
      <p:sp>
        <p:nvSpPr>
          <p:cNvPr id="13" name="TextBox 12">
            <a:extLst>
              <a:ext uri="{FF2B5EF4-FFF2-40B4-BE49-F238E27FC236}">
                <a16:creationId xmlns:a16="http://schemas.microsoft.com/office/drawing/2014/main" id="{53E77BAC-D8E5-4B51-BFC5-0BB98B69E8EA}"/>
              </a:ext>
            </a:extLst>
          </p:cNvPr>
          <p:cNvSpPr txBox="1"/>
          <p:nvPr/>
        </p:nvSpPr>
        <p:spPr>
          <a:xfrm>
            <a:off x="6096001" y="3122463"/>
            <a:ext cx="5976256" cy="1631216"/>
          </a:xfrm>
          <a:prstGeom prst="rect">
            <a:avLst/>
          </a:prstGeom>
          <a:solidFill>
            <a:schemeClr val="bg1">
              <a:lumMod val="50000"/>
            </a:schemeClr>
          </a:solidFill>
        </p:spPr>
        <p:txBody>
          <a:bodyPr wrap="square" rtlCol="0">
            <a:spAutoFit/>
          </a:bodyPr>
          <a:lstStyle/>
          <a:p>
            <a:r>
              <a:rPr lang="en-US" sz="2000" dirty="0">
                <a:solidFill>
                  <a:schemeClr val="bg1"/>
                </a:solidFill>
              </a:rPr>
              <a:t>The best place to see the stars is in the middle of a field, well away from the lights of the town so that your eyes can adjust to no light.</a:t>
            </a:r>
          </a:p>
          <a:p>
            <a:r>
              <a:rPr lang="en-US" sz="2000" dirty="0">
                <a:solidFill>
                  <a:schemeClr val="bg1"/>
                </a:solidFill>
              </a:rPr>
              <a:t>On a really clear night, you might even see the Milky Way galaxy!</a:t>
            </a:r>
          </a:p>
        </p:txBody>
      </p:sp>
      <p:sp>
        <p:nvSpPr>
          <p:cNvPr id="14" name="TextBox 13">
            <a:extLst>
              <a:ext uri="{FF2B5EF4-FFF2-40B4-BE49-F238E27FC236}">
                <a16:creationId xmlns:a16="http://schemas.microsoft.com/office/drawing/2014/main" id="{D31FB5F0-4721-40A9-96A9-4C4126407F55}"/>
              </a:ext>
            </a:extLst>
          </p:cNvPr>
          <p:cNvSpPr txBox="1"/>
          <p:nvPr/>
        </p:nvSpPr>
        <p:spPr>
          <a:xfrm>
            <a:off x="2565664" y="5741234"/>
            <a:ext cx="7060671" cy="954107"/>
          </a:xfrm>
          <a:prstGeom prst="rect">
            <a:avLst/>
          </a:prstGeom>
          <a:solidFill>
            <a:schemeClr val="tx1"/>
          </a:solidFill>
        </p:spPr>
        <p:txBody>
          <a:bodyPr wrap="square" rtlCol="0">
            <a:spAutoFit/>
          </a:bodyPr>
          <a:lstStyle/>
          <a:p>
            <a:pPr algn="ctr"/>
            <a:r>
              <a:rPr lang="en-US" sz="2800" dirty="0">
                <a:solidFill>
                  <a:schemeClr val="bg1"/>
                </a:solidFill>
              </a:rPr>
              <a:t>Can you find any of the </a:t>
            </a:r>
            <a:r>
              <a:rPr lang="en-US" sz="2800" b="1" dirty="0">
                <a:solidFill>
                  <a:schemeClr val="bg1"/>
                </a:solidFill>
              </a:rPr>
              <a:t>constellations of stars </a:t>
            </a:r>
            <a:r>
              <a:rPr lang="en-US" sz="2800" dirty="0">
                <a:solidFill>
                  <a:schemeClr val="bg1"/>
                </a:solidFill>
              </a:rPr>
              <a:t>on the next page?</a:t>
            </a:r>
            <a:endParaRPr lang="en-US" sz="2400" b="1" dirty="0">
              <a:solidFill>
                <a:schemeClr val="bg1"/>
              </a:solidFill>
            </a:endParaRPr>
          </a:p>
        </p:txBody>
      </p:sp>
    </p:spTree>
    <p:extLst>
      <p:ext uri="{BB962C8B-B14F-4D97-AF65-F5344CB8AC3E}">
        <p14:creationId xmlns:p14="http://schemas.microsoft.com/office/powerpoint/2010/main" val="341494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TotalTime>
  <Words>1170</Words>
  <Application>Microsoft Macintosh PowerPoint</Application>
  <PresentationFormat>Widescreen</PresentationFormat>
  <Paragraphs>106</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Primary Forest School</vt:lpstr>
      <vt:lpstr>The important bit for parents and teachers… but you can have a sneak peek at the activities too!</vt:lpstr>
      <vt:lpstr>Mass – It’s a Matter of Matter!</vt:lpstr>
      <vt:lpstr>Digestion – It’s all about the poo!</vt:lpstr>
      <vt:lpstr>Match the poo to its animal…</vt:lpstr>
      <vt:lpstr>Answers</vt:lpstr>
      <vt:lpstr>States of Matter – Hot flush or cold shoulder?</vt:lpstr>
      <vt:lpstr>Buoyancy – Something that should float your boat!</vt:lpstr>
      <vt:lpstr>The Eye – Eat your carrots!</vt:lpstr>
      <vt:lpstr>The Eye – Eat your carrots!</vt:lpstr>
      <vt:lpstr>How did you get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Forest School</dc:title>
  <dc:creator>Blackwood, Ellen</dc:creator>
  <cp:lastModifiedBy>Blackwood, Ellen</cp:lastModifiedBy>
  <cp:revision>39</cp:revision>
  <dcterms:created xsi:type="dcterms:W3CDTF">2021-01-14T19:18:41Z</dcterms:created>
  <dcterms:modified xsi:type="dcterms:W3CDTF">2021-01-25T08:50:10Z</dcterms:modified>
</cp:coreProperties>
</file>