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8" r:id="rId12"/>
    <p:sldId id="265" r:id="rId13"/>
    <p:sldId id="266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3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3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8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9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01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3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8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9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71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647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D83FAA-5162-4B4F-AF2B-70C0FE7BDFE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hools.ruthmiskin.com/training/view/3aKUZRPU/4ToIOf2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2C85-EB67-357C-FCAB-280364A2B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901" y="2014323"/>
            <a:ext cx="9144000" cy="2387600"/>
          </a:xfrm>
        </p:spPr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How can I support reading at home?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9B6CC-6EBB-1DA1-56DD-F31C0E0E0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8877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Parent workshop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Tuesday 18</a:t>
            </a:r>
            <a:r>
              <a:rPr lang="en-GB" sz="2800" baseline="30000" dirty="0">
                <a:latin typeface="Comic Sans MS" panose="030F0702030302020204" pitchFamily="66" charset="0"/>
              </a:rPr>
              <a:t>th</a:t>
            </a:r>
            <a:r>
              <a:rPr lang="en-GB" sz="2800" dirty="0">
                <a:latin typeface="Comic Sans MS" panose="030F0702030302020204" pitchFamily="66" charset="0"/>
              </a:rPr>
              <a:t> October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0F5F7-F8D6-C6BF-679C-7AE63802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9769">
            <a:off x="-430531" y="364638"/>
            <a:ext cx="4631093" cy="1817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41B31-084C-0EE4-DE8E-7BE47914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51146">
            <a:off x="7751222" y="-433601"/>
            <a:ext cx="4980864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9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4DE8-D3A7-B3A1-8776-A8488B5E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my child 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35FCD-3C41-3DD0-C752-723389E8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 Treble will carry out a simple reading assessment every 6 weeks to determine your child`s individual progress.</a:t>
            </a:r>
          </a:p>
          <a:p>
            <a:r>
              <a:rPr lang="en-GB" dirty="0"/>
              <a:t>The assessment looks at what sounds they can confidently identify and what words they can read.</a:t>
            </a:r>
          </a:p>
          <a:p>
            <a:r>
              <a:rPr lang="en-GB" dirty="0"/>
              <a:t>Once your child is reading yellow books your child`s fluency and pace of reading will be determined.</a:t>
            </a:r>
          </a:p>
          <a:p>
            <a:r>
              <a:rPr lang="en-GB" dirty="0"/>
              <a:t>Your children are then grouped based on the sounds they need to be taught and the book level they are reading at. </a:t>
            </a:r>
          </a:p>
          <a:p>
            <a:r>
              <a:rPr lang="en-GB" dirty="0"/>
              <a:t>Read Write Inc works with a stage not age approach.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81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27C7-3DE2-79ED-15F3-13DC8BCF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does Read Write Inc look?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E113BE9-65D2-88D8-2DA4-EA9B335DE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03" t="40250" r="8135" b="19056"/>
          <a:stretch/>
        </p:blipFill>
        <p:spPr>
          <a:xfrm>
            <a:off x="4957762" y="2278856"/>
            <a:ext cx="6870249" cy="267176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713BE6-778F-632E-780C-A3FC8581EDD0}"/>
              </a:ext>
            </a:extLst>
          </p:cNvPr>
          <p:cNvSpPr txBox="1"/>
          <p:nvPr/>
        </p:nvSpPr>
        <p:spPr>
          <a:xfrm>
            <a:off x="535781" y="2014194"/>
            <a:ext cx="42148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10.30 – 11.15 daily children join in with their book reading activities. A book lasts 1 week and children engage in reading and writing activities linked to that book.</a:t>
            </a:r>
          </a:p>
          <a:p>
            <a:r>
              <a:rPr lang="en-GB" dirty="0"/>
              <a:t>(Reception pupils during this time are enjoying Funky Finger fine motor activities as they are not yet reading books)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11.15 – 11.30 pupils go to their speed sounds group. We have a set1 sounds group, a set sounds group and set 3 sounds group.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11.30 – 11.45 Talk Through Stories</a:t>
            </a:r>
          </a:p>
        </p:txBody>
      </p:sp>
    </p:spTree>
    <p:extLst>
      <p:ext uri="{BB962C8B-B14F-4D97-AF65-F5344CB8AC3E}">
        <p14:creationId xmlns:p14="http://schemas.microsoft.com/office/powerpoint/2010/main" val="154874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5572-C4DF-0787-6EED-E4BCB40A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11FE-9658-36D8-1E21-9BE892F6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634038" cy="39319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Your child will never bring home a book they cannot read</a:t>
            </a:r>
          </a:p>
          <a:p>
            <a:r>
              <a:rPr lang="en-GB" dirty="0"/>
              <a:t>Through 6 weekly assessments your child will be grouped on their individual phonic knowledge and ability to blend.</a:t>
            </a:r>
          </a:p>
          <a:p>
            <a:r>
              <a:rPr lang="en-GB" dirty="0"/>
              <a:t>Your child will read a book 3-4 times at school before they bring it home to read with your.</a:t>
            </a:r>
          </a:p>
          <a:p>
            <a:r>
              <a:rPr lang="en-GB" dirty="0"/>
              <a:t>This means your children are equipped with the word understanding and knowledge to be able to read this with you at home.</a:t>
            </a:r>
          </a:p>
          <a:p>
            <a:r>
              <a:rPr lang="en-GB" dirty="0"/>
              <a:t>Along with the text we have read in school they will being home a supporting book bag book which features the same words as the in school 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E2596-B74A-D847-C43A-F0C2BD3AA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36245"/>
            <a:ext cx="47529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8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009E-B550-59E5-D811-CA5C613F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65AF-5FC8-CDE2-1565-CC399A3D2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Ensuring sounds are pronounced correctly – not adding uh!</a:t>
            </a:r>
          </a:p>
          <a:p>
            <a:r>
              <a:rPr lang="en-GB" dirty="0"/>
              <a:t>Encouraging children to sound out words using “Fred talk” before saying the word.</a:t>
            </a:r>
          </a:p>
          <a:p>
            <a:r>
              <a:rPr lang="en-GB" dirty="0"/>
              <a:t>Practicing reading the sight words.</a:t>
            </a:r>
          </a:p>
          <a:p>
            <a:r>
              <a:rPr lang="en-GB" dirty="0"/>
              <a:t>Reading enjoyment books daily to promote reading.</a:t>
            </a:r>
          </a:p>
          <a:p>
            <a:r>
              <a:rPr lang="en-GB" dirty="0"/>
              <a:t>Playing games in the car or at home using the sounds</a:t>
            </a:r>
          </a:p>
          <a:p>
            <a:pPr>
              <a:buFontTx/>
              <a:buChar char="-"/>
            </a:pPr>
            <a:r>
              <a:rPr lang="en-GB" dirty="0"/>
              <a:t>I spy something with a </a:t>
            </a:r>
            <a:r>
              <a:rPr lang="en-GB" dirty="0" err="1"/>
              <a:t>mmmmm</a:t>
            </a:r>
            <a:r>
              <a:rPr lang="en-GB" dirty="0"/>
              <a:t> sound</a:t>
            </a:r>
          </a:p>
          <a:p>
            <a:pPr>
              <a:buFontTx/>
              <a:buChar char="-"/>
            </a:pPr>
            <a:r>
              <a:rPr lang="en-GB" dirty="0"/>
              <a:t>Fred talking simple words for your children to say back e.g. there is a d-o-g/ the sky is –b-l-</a:t>
            </a:r>
            <a:r>
              <a:rPr lang="en-GB" dirty="0" err="1"/>
              <a:t>oo</a:t>
            </a:r>
            <a:r>
              <a:rPr lang="en-GB" dirty="0"/>
              <a:t>. Exposing children to words and how they can be sounded out is great.</a:t>
            </a:r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55E4E-C633-C379-E993-16D6B39E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1" y="237781"/>
            <a:ext cx="2181226" cy="21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9D46-096C-6C9F-1FC9-626AF377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Phonics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550E6-47FA-AFC8-64B2-86433B06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40 words including all taught graphemes</a:t>
            </a:r>
          </a:p>
          <a:p>
            <a:r>
              <a:rPr lang="en-GB" dirty="0"/>
              <a:t>Some non-sense made up words</a:t>
            </a:r>
          </a:p>
          <a:p>
            <a:r>
              <a:rPr lang="en-GB" dirty="0"/>
              <a:t>Children need to read 32 to pass</a:t>
            </a:r>
          </a:p>
          <a:p>
            <a:r>
              <a:rPr lang="en-GB" dirty="0"/>
              <a:t>Regular </a:t>
            </a:r>
            <a:r>
              <a:rPr lang="en-GB"/>
              <a:t>testing checkpoints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696CA-EE10-87F6-4BCB-DF4EF10F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33" y="2586582"/>
            <a:ext cx="561268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5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CC3B-4174-67E3-52D1-F3262747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63" y="731520"/>
            <a:ext cx="4712494" cy="1371600"/>
          </a:xfrm>
        </p:spPr>
        <p:txBody>
          <a:bodyPr/>
          <a:lstStyle/>
          <a:p>
            <a:r>
              <a:rPr lang="en-GB" dirty="0"/>
              <a:t>Any 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BD514D-9D4C-48AB-E8FA-DC5FA4820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400300"/>
            <a:ext cx="1005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2415-EAA8-8D9E-C679-9FE1D083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Tapestry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06327-81B9-0548-3DC2-3DB25C37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Useful videos will be posted on tapestry which will offer additional support for reading at home.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70A37-EF2D-D17E-B385-BCC935CA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2675279"/>
            <a:ext cx="5834062" cy="37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7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F0C9-65C8-0CD3-C0DF-8326DE7A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Read Write Inc?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C466-6183-6B3E-C943-D13A0647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Write Inc (</a:t>
            </a:r>
            <a:r>
              <a:rPr lang="en-GB" dirty="0" err="1"/>
              <a:t>RWInc</a:t>
            </a:r>
            <a:r>
              <a:rPr lang="en-GB" dirty="0"/>
              <a:t>) is a phonics complete literacy programme</a:t>
            </a:r>
          </a:p>
          <a:p>
            <a:r>
              <a:rPr lang="en-GB" dirty="0"/>
              <a:t> it helps all children learn to read fluently and at speed so they can focus on developing their skills in comprehension, vocabulary and spelling. </a:t>
            </a:r>
          </a:p>
          <a:p>
            <a:r>
              <a:rPr lang="en-GB" dirty="0"/>
              <a:t>The programme is designed for children aged 4-7 – Reception, year 1 and Year 2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48525-A28E-1912-3E14-7410D536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606" y="3717286"/>
            <a:ext cx="3766056" cy="2824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3A96C9-AB9E-A7BC-85AB-2732B727E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96" b="16892"/>
          <a:stretch/>
        </p:blipFill>
        <p:spPr>
          <a:xfrm>
            <a:off x="841795" y="4069080"/>
            <a:ext cx="3333864" cy="2260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C8E91-ABF0-F293-2BB2-B92F4A403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935" y="553668"/>
            <a:ext cx="28384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0129A8-6CF0-642A-B4BE-0475A6085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639" y="-318465"/>
            <a:ext cx="8157155" cy="2253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319C1-7251-34E3-AED9-9E532339C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0" t="22577" r="22606" b="34151"/>
          <a:stretch/>
        </p:blipFill>
        <p:spPr>
          <a:xfrm>
            <a:off x="1255048" y="1884898"/>
            <a:ext cx="9138313" cy="46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6D4C-ACED-F850-3BE1-91170797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the phonics sounds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B74901-5CAF-E4BA-CEB9-D1E8D238F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09" y="4296499"/>
            <a:ext cx="2925880" cy="2195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13EC6F-8B5C-BC64-42A8-40662F8EBF9A}"/>
              </a:ext>
            </a:extLst>
          </p:cNvPr>
          <p:cNvSpPr txBox="1"/>
          <p:nvPr/>
        </p:nvSpPr>
        <p:spPr>
          <a:xfrm>
            <a:off x="695617" y="2070022"/>
            <a:ext cx="6271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begin with children are taught the first 26 sounds.</a:t>
            </a:r>
          </a:p>
          <a:p>
            <a:endParaRPr lang="en-GB" dirty="0"/>
          </a:p>
          <a:p>
            <a:r>
              <a:rPr lang="en-GB" dirty="0"/>
              <a:t>These are the singular sounds.</a:t>
            </a:r>
          </a:p>
          <a:p>
            <a:endParaRPr lang="en-GB" dirty="0"/>
          </a:p>
          <a:p>
            <a:r>
              <a:rPr lang="en-GB" dirty="0"/>
              <a:t>Some sounds are stretchy sounds.</a:t>
            </a:r>
          </a:p>
          <a:p>
            <a:endParaRPr lang="en-GB" dirty="0"/>
          </a:p>
          <a:p>
            <a:r>
              <a:rPr lang="en-GB" dirty="0"/>
              <a:t>Some sound are bouncy sounds.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802DF-580F-7722-4CA1-852DBBD40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1" t="19386" r="6619" b="41595"/>
          <a:stretch/>
        </p:blipFill>
        <p:spPr>
          <a:xfrm>
            <a:off x="5559327" y="2434660"/>
            <a:ext cx="5862257" cy="267588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4A2FBA-1802-E82F-D6A0-F84EFCA2826B}"/>
              </a:ext>
            </a:extLst>
          </p:cNvPr>
          <p:cNvCxnSpPr/>
          <p:nvPr/>
        </p:nvCxnSpPr>
        <p:spPr>
          <a:xfrm flipV="1">
            <a:off x="4493463" y="3186375"/>
            <a:ext cx="1166841" cy="1121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1620BFA-52AE-F5A4-B2B3-5D4EAF2D6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31786">
            <a:off x="4406265" y="4090354"/>
            <a:ext cx="134123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D3C6-290C-ADF9-3A7F-6D183B95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Pronouncing the sounds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116CA-EFA5-25DD-6F35-89BF36462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don’t like adding the </a:t>
            </a:r>
            <a:r>
              <a:rPr lang="en-GB" dirty="0" err="1"/>
              <a:t>schwah</a:t>
            </a:r>
            <a:r>
              <a:rPr lang="en-GB" dirty="0"/>
              <a:t>! (uh at the end of a sound)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How to say the sounds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05A79-47BC-2BE1-0ECA-4ECF4E41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05" y="2652712"/>
            <a:ext cx="5064919" cy="37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F56E-2E5B-FEA2-4E25-683B5394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to blend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7F1C2-B67F-6B41-9574-E140A7835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Once the children have learnt the first 5 sounds the participate in word time.</a:t>
            </a:r>
          </a:p>
          <a:p>
            <a:r>
              <a:rPr lang="en-GB" sz="2400" dirty="0"/>
              <a:t>Word time teaching the children to sound out the sounds using “Fred talk” and blending them together.</a:t>
            </a:r>
          </a:p>
          <a:p>
            <a:r>
              <a:rPr lang="en-GB" sz="2400" dirty="0"/>
              <a:t>Fred games help us to understand the method of blending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F5CAD-E29C-FE2E-42FA-BD4ABF6CF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" t="13471" r="42308" b="62436"/>
          <a:stretch/>
        </p:blipFill>
        <p:spPr>
          <a:xfrm>
            <a:off x="7529513" y="553668"/>
            <a:ext cx="4247086" cy="1385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9FF0E-E637-C55F-5403-13290F64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99" y="4507706"/>
            <a:ext cx="3703319" cy="20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4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4C65-9904-7CFA-0C96-BFA3D5B8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9746-D994-8E65-3E92-906E4B0D7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Word time continues as the children develop their sound knowledge.</a:t>
            </a:r>
          </a:p>
          <a:p>
            <a:r>
              <a:rPr lang="en-GB" dirty="0"/>
              <a:t>Each set of word time words features the most recent sounds taught.</a:t>
            </a:r>
          </a:p>
          <a:p>
            <a:r>
              <a:rPr lang="en-GB" dirty="0"/>
              <a:t>There are 7 sets of word time words which feature all the set 1 sounds taught.</a:t>
            </a:r>
          </a:p>
          <a:p>
            <a:r>
              <a:rPr lang="en-GB" dirty="0"/>
              <a:t>Children are encouraged to “Fred talk” the sounds and blend them back together </a:t>
            </a:r>
            <a:r>
              <a:rPr lang="en-GB" dirty="0" err="1"/>
              <a:t>e.g</a:t>
            </a:r>
            <a:r>
              <a:rPr lang="en-GB" dirty="0"/>
              <a:t> g-a-p = gap.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043FD-CD4E-B983-5E82-1A26256C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3882021"/>
            <a:ext cx="3464719" cy="207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5FC97-F9B5-B4C4-23B0-CA5687675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868975"/>
            <a:ext cx="3414573" cy="2054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30B48-4FA2-5B4B-369D-7855A1D29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453" y="3882021"/>
            <a:ext cx="4223564" cy="20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1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B2D3-3CCD-B1D1-AB0B-88540941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Beginning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7AD6D-DA7A-0D68-6130-82B614461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Once the children are confident with sounding out and blending they will begin to read ditties.</a:t>
            </a:r>
          </a:p>
          <a:p>
            <a:r>
              <a:rPr lang="en-GB" dirty="0"/>
              <a:t>Ditties come in 2 forms: </a:t>
            </a:r>
          </a:p>
          <a:p>
            <a:pPr>
              <a:buFontTx/>
              <a:buChar char="-"/>
            </a:pPr>
            <a:r>
              <a:rPr lang="en-GB" dirty="0"/>
              <a:t>Sheets</a:t>
            </a:r>
          </a:p>
          <a:p>
            <a:pPr>
              <a:buFontTx/>
              <a:buChar char="-"/>
            </a:pPr>
            <a:r>
              <a:rPr lang="en-GB" dirty="0"/>
              <a:t>Red books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ditty sheets and books will introduce</a:t>
            </a:r>
          </a:p>
          <a:p>
            <a:pPr marL="0" indent="0">
              <a:buNone/>
            </a:pPr>
            <a:r>
              <a:rPr lang="en-GB" dirty="0"/>
              <a:t>Children to the tricky red words (sight words).</a:t>
            </a:r>
          </a:p>
          <a:p>
            <a:pPr marL="0" indent="0">
              <a:buNone/>
            </a:pPr>
            <a:r>
              <a:rPr lang="en-GB" dirty="0"/>
              <a:t>These words are hard to sound out as they </a:t>
            </a:r>
          </a:p>
          <a:p>
            <a:pPr marL="0" indent="0">
              <a:buNone/>
            </a:pPr>
            <a:r>
              <a:rPr lang="en-GB" dirty="0"/>
              <a:t>Include tricky sounds. The children learn these</a:t>
            </a:r>
          </a:p>
          <a:p>
            <a:pPr marL="0" indent="0">
              <a:buNone/>
            </a:pPr>
            <a:r>
              <a:rPr lang="en-GB" dirty="0"/>
              <a:t>Through repetitive recall.</a:t>
            </a:r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B37E8-11BF-CC8A-2F89-6F23DA1F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6" y="2490178"/>
            <a:ext cx="2721833" cy="3633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1B523-B5EF-F51B-1738-8B8896A0D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143" y="4219575"/>
            <a:ext cx="3313503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B8E3-C6E6-EB1F-E80B-1F303724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AC0B-29E0-AAA5-0AD6-FA213549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2" y="1774508"/>
            <a:ext cx="5491163" cy="3931920"/>
          </a:xfrm>
        </p:spPr>
        <p:txBody>
          <a:bodyPr/>
          <a:lstStyle/>
          <a:p>
            <a:r>
              <a:rPr lang="en-GB" dirty="0"/>
              <a:t>Once children have learnt all of the set 1 sounds and are confident identifying them we move on the set 2 and set 3 sounds.</a:t>
            </a:r>
          </a:p>
          <a:p>
            <a:r>
              <a:rPr lang="en-GB" dirty="0"/>
              <a:t>The set 2  and 3 sounds are digraphs/trigraphs or as the children know them “Special Friends”</a:t>
            </a:r>
          </a:p>
          <a:p>
            <a:r>
              <a:rPr lang="en-GB" dirty="0"/>
              <a:t>The special friends are accompanied by a rhyme to help children recall the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86589-3940-DD72-5A34-3987802D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62" y="284089"/>
            <a:ext cx="4791075" cy="628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B07AB-D4F0-B3BC-D5A0-907973A53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27" t="30313" r="24259" b="35833"/>
          <a:stretch/>
        </p:blipFill>
        <p:spPr>
          <a:xfrm>
            <a:off x="2327671" y="4516622"/>
            <a:ext cx="2521744" cy="23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01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43</TotalTime>
  <Words>817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Comic Sans MS</vt:lpstr>
      <vt:lpstr>Garamond</vt:lpstr>
      <vt:lpstr>Wingdings</vt:lpstr>
      <vt:lpstr>Savon</vt:lpstr>
      <vt:lpstr>How can I support reading at home?</vt:lpstr>
      <vt:lpstr>What is Read Write Inc?</vt:lpstr>
      <vt:lpstr>PowerPoint Presentation</vt:lpstr>
      <vt:lpstr>Teaching the phonics sounds</vt:lpstr>
      <vt:lpstr>Pronouncing the sounds</vt:lpstr>
      <vt:lpstr>Learning to blend</vt:lpstr>
      <vt:lpstr>Word time</vt:lpstr>
      <vt:lpstr>Beginning to read</vt:lpstr>
      <vt:lpstr>Special friends</vt:lpstr>
      <vt:lpstr>What can my child read?</vt:lpstr>
      <vt:lpstr>How does Read Write Inc look?</vt:lpstr>
      <vt:lpstr>Reading at home</vt:lpstr>
      <vt:lpstr>How can you help?</vt:lpstr>
      <vt:lpstr>Year 1 Phonics screening</vt:lpstr>
      <vt:lpstr>Any Questions</vt:lpstr>
      <vt:lpstr>Tapestry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support reading at home?</dc:title>
  <dc:creator>becky.treble22@gmail.com</dc:creator>
  <cp:lastModifiedBy>Rebecca Treble</cp:lastModifiedBy>
  <cp:revision>3</cp:revision>
  <dcterms:created xsi:type="dcterms:W3CDTF">2022-10-15T10:49:17Z</dcterms:created>
  <dcterms:modified xsi:type="dcterms:W3CDTF">2022-10-18T07:17:32Z</dcterms:modified>
</cp:coreProperties>
</file>