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4"/>
  </p:handoutMasterIdLst>
  <p:sldIdLst>
    <p:sldId id="261" r:id="rId2"/>
    <p:sldId id="294" r:id="rId3"/>
    <p:sldId id="311" r:id="rId4"/>
    <p:sldId id="374" r:id="rId5"/>
    <p:sldId id="375" r:id="rId6"/>
    <p:sldId id="359" r:id="rId7"/>
    <p:sldId id="377" r:id="rId8"/>
    <p:sldId id="379" r:id="rId9"/>
    <p:sldId id="378" r:id="rId10"/>
    <p:sldId id="376" r:id="rId11"/>
    <p:sldId id="373" r:id="rId12"/>
    <p:sldId id="268" r:id="rId13"/>
  </p:sldIdLst>
  <p:sldSz cx="9144000" cy="6858000" type="screen4x3"/>
  <p:notesSz cx="6858000" cy="9144000"/>
  <p:embeddedFontLst>
    <p:embeddedFont>
      <p:font typeface="BPreplay" panose="020005030000000200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assoon Infant Md" panose="02000603050000020003" charset="0"/>
      <p:regular r:id="rId23"/>
    </p:embeddedFont>
    <p:embeddedFont>
      <p:font typeface="Sassoon Infant Rg" panose="02000503030000020003" pitchFamily="50" charset="0"/>
      <p:regular r:id="rId24"/>
      <p:bold r:id="rId25"/>
    </p:embeddedFont>
    <p:embeddedFont>
      <p:font typeface="Tuffy" panose="020B0603060100000000" charset="0"/>
      <p:regular r:id="rId26"/>
      <p:bold r:id="rId27"/>
      <p:italic r:id="rId28"/>
      <p:boldItalic r:id="rId29"/>
    </p:embeddedFont>
    <p:embeddedFont>
      <p:font typeface="Twinkl" panose="020B0604020202020204" pitchFamily="2" charset="0"/>
      <p:regular r:id="rId30"/>
      <p:bold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79F"/>
    <a:srgbClr val="E6226A"/>
    <a:srgbClr val="FFFFFF"/>
    <a:srgbClr val="9DC7E3"/>
    <a:srgbClr val="CCF984"/>
    <a:srgbClr val="FFE65B"/>
    <a:srgbClr val="86D10D"/>
    <a:srgbClr val="9FF11B"/>
    <a:srgbClr val="C1F66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0" autoAdjust="0"/>
    <p:restoredTop sz="94660"/>
  </p:normalViewPr>
  <p:slideViewPr>
    <p:cSldViewPr snapToGrid="0">
      <p:cViewPr>
        <p:scale>
          <a:sx n="100" d="100"/>
          <a:sy n="100" d="100"/>
        </p:scale>
        <p:origin x="400" y="-728"/>
      </p:cViewPr>
      <p:guideLst>
        <p:guide orient="horz" pos="2137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A4EC0A-3B93-462C-8235-77BCE994F09C}" type="datetimeFigureOut">
              <a:rPr lang="en-GB"/>
              <a:pPr>
                <a:defRPr/>
              </a:pPr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5F5855-00D6-4AF4-923C-E55FEB7B61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2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78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38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74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23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5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95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1" r:id="rId4"/>
    <p:sldLayoutId id="2147483912" r:id="rId5"/>
    <p:sldLayoutId id="214748391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1561305" y="6464299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sz="800" b="1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Mathematics</a:t>
            </a:r>
            <a:r>
              <a:rPr lang="en-AU" sz="8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 | Year 2 | Number and Algebra | Fractions and Decimals | Lesson 2 of 3: Quarters</a:t>
            </a:r>
            <a:endParaRPr lang="en-GB" altLang="en-US" sz="800" dirty="0">
              <a:solidFill>
                <a:schemeClr val="bg1"/>
              </a:solidFill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  <p:sp>
        <p:nvSpPr>
          <p:cNvPr id="717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Tuffy" panose="020B0603060100000000" pitchFamily="34" charset="0"/>
                <a:ea typeface="Tuffy" panose="020B0603060100000000" pitchFamily="34" charset="0"/>
              </a:rPr>
              <a:t>Mathematics</a:t>
            </a:r>
            <a:endParaRPr lang="en-GB" altLang="en-US" sz="5400" b="0" dirty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  <p:sp>
        <p:nvSpPr>
          <p:cNvPr id="717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uffy" panose="020B0603060100000000" pitchFamily="34" charset="0"/>
                <a:ea typeface="Tuffy" panose="020B0603060100000000" pitchFamily="34" charset="0"/>
              </a:rPr>
              <a:t>Number and Algebra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3238" y="512763"/>
            <a:ext cx="8137525" cy="5832475"/>
          </a:xfrm>
          <a:prstGeom prst="rect">
            <a:avLst/>
          </a:prstGeom>
          <a:solidFill>
            <a:srgbClr val="CCF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2012950"/>
            <a:ext cx="2273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728663"/>
            <a:ext cx="8220075" cy="893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>
                <a:latin typeface="Twinkl" pitchFamily="2" charset="0"/>
              </a:rPr>
              <a:t>You’ve Been a Great Help!</a:t>
            </a:r>
          </a:p>
        </p:txBody>
      </p:sp>
      <p:pic>
        <p:nvPicPr>
          <p:cNvPr id="1741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1727200"/>
            <a:ext cx="704215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388" y="2238375"/>
            <a:ext cx="6667501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967">
            <a:off x="1990725" y="5305425"/>
            <a:ext cx="24241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3595688"/>
            <a:ext cx="55753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4800600"/>
            <a:ext cx="52466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888" y="5559425"/>
            <a:ext cx="3432176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18437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18438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dirty="0">
                <a:latin typeface="Twinkl" pitchFamily="2" charset="0"/>
              </a:rPr>
              <a:t>I can find    of a quantity.</a:t>
            </a:r>
          </a:p>
        </p:txBody>
      </p:sp>
      <p:sp>
        <p:nvSpPr>
          <p:cNvPr id="18439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share into four equal groups to find    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explain that    is one of 4 equal sized pieces.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name    .</a:t>
            </a:r>
          </a:p>
        </p:txBody>
      </p:sp>
      <p:grpSp>
        <p:nvGrpSpPr>
          <p:cNvPr id="18440" name="Group 22"/>
          <p:cNvGrpSpPr>
            <a:grpSpLocks/>
          </p:cNvGrpSpPr>
          <p:nvPr/>
        </p:nvGrpSpPr>
        <p:grpSpPr bwMode="auto">
          <a:xfrm>
            <a:off x="5305254" y="3673475"/>
            <a:ext cx="165100" cy="317500"/>
            <a:chOff x="4697413" y="5526088"/>
            <a:chExt cx="163512" cy="288925"/>
          </a:xfrm>
        </p:grpSpPr>
        <p:sp>
          <p:nvSpPr>
            <p:cNvPr id="18454" name="Title 5"/>
            <p:cNvSpPr>
              <a:spLocks/>
            </p:cNvSpPr>
            <p:nvPr/>
          </p:nvSpPr>
          <p:spPr bwMode="auto">
            <a:xfrm>
              <a:off x="4719638" y="5526088"/>
              <a:ext cx="111125" cy="104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1</a:t>
              </a:r>
            </a:p>
          </p:txBody>
        </p:sp>
        <p:sp>
          <p:nvSpPr>
            <p:cNvPr id="18455" name="Title 5"/>
            <p:cNvSpPr>
              <a:spLocks/>
            </p:cNvSpPr>
            <p:nvPr/>
          </p:nvSpPr>
          <p:spPr bwMode="auto">
            <a:xfrm>
              <a:off x="4697413" y="5676900"/>
              <a:ext cx="163512" cy="138113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4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706846" y="5656104"/>
              <a:ext cx="1415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1" name="Group 22"/>
          <p:cNvGrpSpPr>
            <a:grpSpLocks/>
          </p:cNvGrpSpPr>
          <p:nvPr/>
        </p:nvGrpSpPr>
        <p:grpSpPr bwMode="auto">
          <a:xfrm>
            <a:off x="2173203" y="1347273"/>
            <a:ext cx="165100" cy="317500"/>
            <a:chOff x="4697413" y="5526088"/>
            <a:chExt cx="163512" cy="288925"/>
          </a:xfrm>
        </p:grpSpPr>
        <p:sp>
          <p:nvSpPr>
            <p:cNvPr id="18451" name="Title 5"/>
            <p:cNvSpPr>
              <a:spLocks/>
            </p:cNvSpPr>
            <p:nvPr/>
          </p:nvSpPr>
          <p:spPr bwMode="auto">
            <a:xfrm>
              <a:off x="4719638" y="5526088"/>
              <a:ext cx="111125" cy="104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1</a:t>
              </a:r>
            </a:p>
          </p:txBody>
        </p:sp>
        <p:sp>
          <p:nvSpPr>
            <p:cNvPr id="18452" name="Title 5"/>
            <p:cNvSpPr>
              <a:spLocks/>
            </p:cNvSpPr>
            <p:nvPr/>
          </p:nvSpPr>
          <p:spPr bwMode="auto">
            <a:xfrm>
              <a:off x="4697413" y="5676900"/>
              <a:ext cx="163512" cy="138113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4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706846" y="5656104"/>
              <a:ext cx="1415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2" name="Group 22"/>
          <p:cNvGrpSpPr>
            <a:grpSpLocks/>
          </p:cNvGrpSpPr>
          <p:nvPr/>
        </p:nvGrpSpPr>
        <p:grpSpPr bwMode="auto">
          <a:xfrm>
            <a:off x="2918983" y="4035404"/>
            <a:ext cx="165100" cy="317500"/>
            <a:chOff x="4697413" y="5526088"/>
            <a:chExt cx="163512" cy="288925"/>
          </a:xfrm>
        </p:grpSpPr>
        <p:sp>
          <p:nvSpPr>
            <p:cNvPr id="18448" name="Title 5"/>
            <p:cNvSpPr>
              <a:spLocks/>
            </p:cNvSpPr>
            <p:nvPr/>
          </p:nvSpPr>
          <p:spPr bwMode="auto">
            <a:xfrm>
              <a:off x="4719638" y="5526088"/>
              <a:ext cx="111125" cy="104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1</a:t>
              </a:r>
            </a:p>
          </p:txBody>
        </p:sp>
        <p:sp>
          <p:nvSpPr>
            <p:cNvPr id="18449" name="Title 5"/>
            <p:cNvSpPr>
              <a:spLocks/>
            </p:cNvSpPr>
            <p:nvPr/>
          </p:nvSpPr>
          <p:spPr bwMode="auto">
            <a:xfrm>
              <a:off x="4697413" y="5676900"/>
              <a:ext cx="163512" cy="138113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4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706846" y="5656104"/>
              <a:ext cx="1415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3" name="Group 22"/>
          <p:cNvGrpSpPr>
            <a:grpSpLocks/>
          </p:cNvGrpSpPr>
          <p:nvPr/>
        </p:nvGrpSpPr>
        <p:grpSpPr bwMode="auto">
          <a:xfrm>
            <a:off x="2251746" y="4446179"/>
            <a:ext cx="165100" cy="317500"/>
            <a:chOff x="4697413" y="5526088"/>
            <a:chExt cx="163512" cy="288925"/>
          </a:xfrm>
        </p:grpSpPr>
        <p:sp>
          <p:nvSpPr>
            <p:cNvPr id="18445" name="Title 5"/>
            <p:cNvSpPr>
              <a:spLocks/>
            </p:cNvSpPr>
            <p:nvPr/>
          </p:nvSpPr>
          <p:spPr bwMode="auto">
            <a:xfrm>
              <a:off x="4719638" y="5526088"/>
              <a:ext cx="111125" cy="104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1</a:t>
              </a:r>
            </a:p>
          </p:txBody>
        </p:sp>
        <p:sp>
          <p:nvSpPr>
            <p:cNvPr id="18446" name="Title 5"/>
            <p:cNvSpPr>
              <a:spLocks/>
            </p:cNvSpPr>
            <p:nvPr/>
          </p:nvSpPr>
          <p:spPr bwMode="auto">
            <a:xfrm>
              <a:off x="4697413" y="5676900"/>
              <a:ext cx="163512" cy="138113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4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706846" y="5656104"/>
              <a:ext cx="1415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4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6334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dirty="0">
                <a:latin typeface="Twinkl" pitchFamily="2" charset="0"/>
              </a:rPr>
              <a:t>I can find    of a quantity.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share into four equal groups to find    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explain that    is one of 4 equal sized pieces.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name    .</a:t>
            </a:r>
          </a:p>
        </p:txBody>
      </p:sp>
      <p:grpSp>
        <p:nvGrpSpPr>
          <p:cNvPr id="9224" name="Group 22"/>
          <p:cNvGrpSpPr>
            <a:grpSpLocks/>
          </p:cNvGrpSpPr>
          <p:nvPr/>
        </p:nvGrpSpPr>
        <p:grpSpPr bwMode="auto">
          <a:xfrm>
            <a:off x="5291455" y="3696494"/>
            <a:ext cx="165100" cy="317500"/>
            <a:chOff x="4697413" y="5526088"/>
            <a:chExt cx="163512" cy="288925"/>
          </a:xfrm>
        </p:grpSpPr>
        <p:sp>
          <p:nvSpPr>
            <p:cNvPr id="9237" name="Title 5"/>
            <p:cNvSpPr>
              <a:spLocks/>
            </p:cNvSpPr>
            <p:nvPr/>
          </p:nvSpPr>
          <p:spPr bwMode="auto">
            <a:xfrm>
              <a:off x="4719638" y="5526088"/>
              <a:ext cx="111125" cy="104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1</a:t>
              </a:r>
            </a:p>
          </p:txBody>
        </p:sp>
        <p:sp>
          <p:nvSpPr>
            <p:cNvPr id="9238" name="Title 5"/>
            <p:cNvSpPr>
              <a:spLocks/>
            </p:cNvSpPr>
            <p:nvPr/>
          </p:nvSpPr>
          <p:spPr bwMode="auto">
            <a:xfrm>
              <a:off x="4697413" y="5676900"/>
              <a:ext cx="163512" cy="138113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4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706846" y="5656104"/>
              <a:ext cx="1415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5" name="Group 22"/>
          <p:cNvGrpSpPr>
            <a:grpSpLocks/>
          </p:cNvGrpSpPr>
          <p:nvPr/>
        </p:nvGrpSpPr>
        <p:grpSpPr bwMode="auto">
          <a:xfrm>
            <a:off x="2168741" y="1366044"/>
            <a:ext cx="165100" cy="317500"/>
            <a:chOff x="4697413" y="5526088"/>
            <a:chExt cx="163512" cy="288925"/>
          </a:xfrm>
        </p:grpSpPr>
        <p:sp>
          <p:nvSpPr>
            <p:cNvPr id="9234" name="Title 5"/>
            <p:cNvSpPr>
              <a:spLocks/>
            </p:cNvSpPr>
            <p:nvPr/>
          </p:nvSpPr>
          <p:spPr bwMode="auto">
            <a:xfrm>
              <a:off x="4719638" y="5526088"/>
              <a:ext cx="111125" cy="104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1</a:t>
              </a:r>
            </a:p>
          </p:txBody>
        </p:sp>
        <p:sp>
          <p:nvSpPr>
            <p:cNvPr id="9235" name="Title 5"/>
            <p:cNvSpPr>
              <a:spLocks/>
            </p:cNvSpPr>
            <p:nvPr/>
          </p:nvSpPr>
          <p:spPr bwMode="auto">
            <a:xfrm>
              <a:off x="4697413" y="5676900"/>
              <a:ext cx="163512" cy="138113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4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706846" y="5656104"/>
              <a:ext cx="1415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6" name="Group 22"/>
          <p:cNvGrpSpPr>
            <a:grpSpLocks/>
          </p:cNvGrpSpPr>
          <p:nvPr/>
        </p:nvGrpSpPr>
        <p:grpSpPr bwMode="auto">
          <a:xfrm>
            <a:off x="2918778" y="4052311"/>
            <a:ext cx="165100" cy="317500"/>
            <a:chOff x="4697413" y="5526088"/>
            <a:chExt cx="163512" cy="288925"/>
          </a:xfrm>
        </p:grpSpPr>
        <p:sp>
          <p:nvSpPr>
            <p:cNvPr id="9231" name="Title 5"/>
            <p:cNvSpPr>
              <a:spLocks/>
            </p:cNvSpPr>
            <p:nvPr/>
          </p:nvSpPr>
          <p:spPr bwMode="auto">
            <a:xfrm>
              <a:off x="4719638" y="5526088"/>
              <a:ext cx="111125" cy="104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 dirty="0"/>
                <a:t>1</a:t>
              </a:r>
            </a:p>
          </p:txBody>
        </p:sp>
        <p:sp>
          <p:nvSpPr>
            <p:cNvPr id="9232" name="Title 5"/>
            <p:cNvSpPr>
              <a:spLocks/>
            </p:cNvSpPr>
            <p:nvPr/>
          </p:nvSpPr>
          <p:spPr bwMode="auto">
            <a:xfrm>
              <a:off x="4697413" y="5676900"/>
              <a:ext cx="163512" cy="138113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4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706846" y="5656104"/>
              <a:ext cx="1415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7" name="Group 22"/>
          <p:cNvGrpSpPr>
            <a:grpSpLocks/>
          </p:cNvGrpSpPr>
          <p:nvPr/>
        </p:nvGrpSpPr>
        <p:grpSpPr bwMode="auto">
          <a:xfrm>
            <a:off x="2247284" y="4432358"/>
            <a:ext cx="165100" cy="317500"/>
            <a:chOff x="4697413" y="5526088"/>
            <a:chExt cx="163512" cy="288925"/>
          </a:xfrm>
        </p:grpSpPr>
        <p:sp>
          <p:nvSpPr>
            <p:cNvPr id="9228" name="Title 5"/>
            <p:cNvSpPr>
              <a:spLocks/>
            </p:cNvSpPr>
            <p:nvPr/>
          </p:nvSpPr>
          <p:spPr bwMode="auto">
            <a:xfrm>
              <a:off x="4719638" y="5526088"/>
              <a:ext cx="111125" cy="104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1</a:t>
              </a:r>
            </a:p>
          </p:txBody>
        </p:sp>
        <p:sp>
          <p:nvSpPr>
            <p:cNvPr id="9229" name="Title 5"/>
            <p:cNvSpPr>
              <a:spLocks/>
            </p:cNvSpPr>
            <p:nvPr/>
          </p:nvSpPr>
          <p:spPr bwMode="auto">
            <a:xfrm>
              <a:off x="4697413" y="5676900"/>
              <a:ext cx="163512" cy="138113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4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706846" y="5656104"/>
              <a:ext cx="1415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>
          <a:xfrm>
            <a:off x="1169988" y="630238"/>
            <a:ext cx="6794500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>
                <a:latin typeface="Twinkl" pitchFamily="2" charset="0"/>
              </a:rPr>
              <a:t>Half-Price Sale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5650" y="1471613"/>
            <a:ext cx="7632700" cy="515937"/>
          </a:xfrm>
          <a:prstGeom prst="roundRect">
            <a:avLst>
              <a:gd name="adj" fmla="val 0"/>
            </a:avLst>
          </a:prstGeom>
          <a:solidFill>
            <a:srgbClr val="9D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5" name="Title 5"/>
          <p:cNvSpPr>
            <a:spLocks/>
          </p:cNvSpPr>
          <p:nvPr/>
        </p:nvSpPr>
        <p:spPr bwMode="auto">
          <a:xfrm>
            <a:off x="755650" y="1554163"/>
            <a:ext cx="7632700" cy="357187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I’m having a sale! Can you make everything half price?</a:t>
            </a:r>
          </a:p>
        </p:txBody>
      </p:sp>
      <p:pic>
        <p:nvPicPr>
          <p:cNvPr id="1024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993900"/>
            <a:ext cx="7609939" cy="4374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06998">
            <a:off x="2835276" y="2336005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Twinkl" pitchFamily="2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 rot="561138">
            <a:off x="1735138" y="2408023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Twinkl" pitchFamily="2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 rot="561138">
            <a:off x="1071563" y="2471233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Twinkl" pitchFamily="2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 rot="561138">
            <a:off x="1008856" y="3274798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Twinkl" pitchFamily="2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 rot="1213898">
            <a:off x="1697036" y="3177167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Twinkl" pitchFamily="2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 rot="561138">
            <a:off x="2425699" y="3318510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Twinkl" pitchFamily="2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 rot="2225906">
            <a:off x="2276473" y="5043273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Twinkl" pitchFamily="2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 rot="1265481">
            <a:off x="2867023" y="5205040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Twinkl" pitchFamily="2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 rot="20344720">
            <a:off x="3992030" y="5208214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Twinkl" pitchFamily="2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 rot="1265481">
            <a:off x="7499344" y="4671642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Twinkl" pitchFamily="2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 rot="1265481">
            <a:off x="4429123" y="2612926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Twinkl" pitchFamily="2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 rot="578473">
            <a:off x="5651498" y="2922376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Twinkl" pitchFamily="2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 rot="578473">
            <a:off x="6346823" y="2842292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Twinkl" pitchFamily="2" charset="0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 rot="578473">
            <a:off x="7140306" y="2555015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Twinkl" pitchFamily="2" charset="0"/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08798" y="4268939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Twinkl" pitchFamily="2" charset="0"/>
              </a:rPr>
              <a:t>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88" y="1843612"/>
            <a:ext cx="6794500" cy="42613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64488" y="1987550"/>
            <a:ext cx="423862" cy="4105275"/>
          </a:xfrm>
          <a:prstGeom prst="rect">
            <a:avLst/>
          </a:prstGeom>
          <a:solidFill>
            <a:srgbClr val="DFC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55650" y="1911350"/>
            <a:ext cx="423863" cy="4189413"/>
          </a:xfrm>
          <a:prstGeom prst="rect">
            <a:avLst/>
          </a:prstGeom>
          <a:solidFill>
            <a:srgbClr val="DFC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2" name="Title 5"/>
          <p:cNvSpPr>
            <a:spLocks noGrp="1"/>
          </p:cNvSpPr>
          <p:nvPr>
            <p:ph type="title"/>
          </p:nvPr>
        </p:nvSpPr>
        <p:spPr>
          <a:xfrm>
            <a:off x="1169988" y="630238"/>
            <a:ext cx="6794500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>
                <a:latin typeface="Twinkl" pitchFamily="2" charset="0"/>
              </a:rPr>
              <a:t>Half-Price Sale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1471613"/>
            <a:ext cx="7632700" cy="515937"/>
          </a:xfrm>
          <a:prstGeom prst="roundRect">
            <a:avLst>
              <a:gd name="adj" fmla="val 0"/>
            </a:avLst>
          </a:prstGeom>
          <a:solidFill>
            <a:srgbClr val="9D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71" name="Title 5"/>
          <p:cNvSpPr>
            <a:spLocks/>
          </p:cNvSpPr>
          <p:nvPr/>
        </p:nvSpPr>
        <p:spPr bwMode="auto">
          <a:xfrm>
            <a:off x="755650" y="1554163"/>
            <a:ext cx="7632700" cy="357187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Twinkl" pitchFamily="2" charset="0"/>
              </a:rPr>
              <a:t>I have just halved my prices. Can you tell me what each item used to cost?</a:t>
            </a:r>
          </a:p>
        </p:txBody>
      </p:sp>
      <p:pic>
        <p:nvPicPr>
          <p:cNvPr id="1127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18533" y="2852737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winkl" pitchFamily="2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453" y="2852737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winkl" pitchFamily="2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6581" y="2852737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winkl" pitchFamily="2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1653" y="2862261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winkl" pitchFamily="2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4026" y="2852737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winkl" pitchFamily="2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4026" y="4443868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winkl" pitchFamily="2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6571" y="4451011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winkl" pitchFamily="2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7383" y="4439106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winkl" pitchFamily="2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6453" y="4439106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winkl" pitchFamily="2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6064" y="4443868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winkl" pitchFamily="2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57095" y="5887700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winkl" pitchFamily="2" charset="0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67557" y="5887700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winkl" pitchFamily="2" charset="0"/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7549" y="5894843"/>
            <a:ext cx="17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winkl" pitchFamily="2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0050" y="5894843"/>
            <a:ext cx="958850" cy="230832"/>
          </a:xfrm>
          <a:prstGeom prst="rect">
            <a:avLst/>
          </a:prstGeom>
          <a:solidFill>
            <a:srgbClr val="FEF79F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Twinkl" pitchFamily="2" charset="0"/>
              </a:rPr>
              <a:t>choc cake </a:t>
            </a:r>
            <a:r>
              <a:rPr lang="en-GB" sz="900" b="1" dirty="0">
                <a:solidFill>
                  <a:srgbClr val="FF0000"/>
                </a:solidFill>
                <a:latin typeface="Twinkl" pitchFamily="2" charset="0"/>
              </a:rPr>
              <a:t>12p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28726" y="5894843"/>
            <a:ext cx="958850" cy="230832"/>
          </a:xfrm>
          <a:prstGeom prst="rect">
            <a:avLst/>
          </a:prstGeom>
          <a:solidFill>
            <a:srgbClr val="FEF79F"/>
          </a:solidFill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Twinkl" pitchFamily="2" charset="0"/>
              </a:rPr>
              <a:t>vanilla cake </a:t>
            </a:r>
            <a:r>
              <a:rPr lang="en-GB" sz="900" b="1" dirty="0">
                <a:solidFill>
                  <a:srgbClr val="FF0000"/>
                </a:solidFill>
                <a:latin typeface="Twinkl" pitchFamily="2" charset="0"/>
              </a:rPr>
              <a:t>10p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77402" y="5894843"/>
            <a:ext cx="958850" cy="230832"/>
          </a:xfrm>
          <a:prstGeom prst="rect">
            <a:avLst/>
          </a:prstGeom>
          <a:solidFill>
            <a:srgbClr val="FEF79F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Twinkl" pitchFamily="2" charset="0"/>
              </a:rPr>
              <a:t>fruit cake </a:t>
            </a:r>
            <a:r>
              <a:rPr lang="en-GB" sz="900" b="1" dirty="0">
                <a:solidFill>
                  <a:srgbClr val="FF0000"/>
                </a:solidFill>
                <a:latin typeface="Twinkl" pitchFamily="2" charset="0"/>
              </a:rPr>
              <a:t>4p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8562" y="5894843"/>
            <a:ext cx="1009437" cy="230832"/>
          </a:xfrm>
          <a:prstGeom prst="rect">
            <a:avLst/>
          </a:prstGeom>
          <a:solidFill>
            <a:srgbClr val="FEF79F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Twinkl" pitchFamily="2" charset="0"/>
              </a:rPr>
              <a:t>choc cookies </a:t>
            </a:r>
            <a:r>
              <a:rPr lang="en-GB" sz="900" b="1" dirty="0">
                <a:solidFill>
                  <a:srgbClr val="FF0000"/>
                </a:solidFill>
                <a:latin typeface="Twinkl" pitchFamily="2" charset="0"/>
              </a:rPr>
              <a:t>6p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88879" y="4451011"/>
            <a:ext cx="958850" cy="230832"/>
          </a:xfrm>
          <a:prstGeom prst="rect">
            <a:avLst/>
          </a:prstGeom>
          <a:solidFill>
            <a:srgbClr val="FEF79F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Twinkl" pitchFamily="2" charset="0"/>
              </a:rPr>
              <a:t>muffins</a:t>
            </a:r>
            <a:r>
              <a:rPr lang="en-GB" sz="900" b="1" dirty="0">
                <a:solidFill>
                  <a:srgbClr val="FF0000"/>
                </a:solidFill>
                <a:latin typeface="Twinkl" pitchFamily="2" charset="0"/>
              </a:rPr>
              <a:t> 4p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29502" y="4443868"/>
            <a:ext cx="958850" cy="230832"/>
          </a:xfrm>
          <a:prstGeom prst="rect">
            <a:avLst/>
          </a:prstGeom>
          <a:solidFill>
            <a:srgbClr val="FEF79F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Twinkl" pitchFamily="2" charset="0"/>
              </a:rPr>
              <a:t>croissants</a:t>
            </a:r>
            <a:r>
              <a:rPr lang="en-GB" sz="900" b="1" dirty="0">
                <a:solidFill>
                  <a:srgbClr val="FF0000"/>
                </a:solidFill>
                <a:latin typeface="Twinkl" pitchFamily="2" charset="0"/>
              </a:rPr>
              <a:t> 10p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70125" y="4446330"/>
            <a:ext cx="958850" cy="230832"/>
          </a:xfrm>
          <a:prstGeom prst="rect">
            <a:avLst/>
          </a:prstGeom>
          <a:solidFill>
            <a:srgbClr val="FEF79F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Twinkl" pitchFamily="2" charset="0"/>
              </a:rPr>
              <a:t>cupcakes</a:t>
            </a:r>
            <a:r>
              <a:rPr lang="en-GB" sz="900" b="1" dirty="0">
                <a:solidFill>
                  <a:srgbClr val="FF0000"/>
                </a:solidFill>
                <a:latin typeface="Twinkl" pitchFamily="2" charset="0"/>
              </a:rPr>
              <a:t> 8p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6808" y="4446330"/>
            <a:ext cx="958850" cy="230832"/>
          </a:xfrm>
          <a:prstGeom prst="rect">
            <a:avLst/>
          </a:prstGeom>
          <a:solidFill>
            <a:srgbClr val="FEF79F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Twinkl" pitchFamily="2" charset="0"/>
              </a:rPr>
              <a:t>crepes</a:t>
            </a:r>
            <a:r>
              <a:rPr lang="en-GB" sz="900" b="1" dirty="0">
                <a:solidFill>
                  <a:srgbClr val="FF0000"/>
                </a:solidFill>
                <a:latin typeface="Twinkl" pitchFamily="2" charset="0"/>
              </a:rPr>
              <a:t> 12p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3491" y="4455214"/>
            <a:ext cx="1064284" cy="230832"/>
          </a:xfrm>
          <a:prstGeom prst="rect">
            <a:avLst/>
          </a:prstGeom>
          <a:solidFill>
            <a:srgbClr val="FEF79F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Twinkl" pitchFamily="2" charset="0"/>
              </a:rPr>
              <a:t>toffee cookies</a:t>
            </a:r>
            <a:r>
              <a:rPr lang="en-GB" sz="900" b="1" dirty="0">
                <a:solidFill>
                  <a:srgbClr val="FF0000"/>
                </a:solidFill>
                <a:latin typeface="Twinkl" pitchFamily="2" charset="0"/>
              </a:rPr>
              <a:t> 4p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49961" y="2854567"/>
            <a:ext cx="1097814" cy="230832"/>
          </a:xfrm>
          <a:prstGeom prst="rect">
            <a:avLst/>
          </a:prstGeom>
          <a:solidFill>
            <a:srgbClr val="FEF79F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Twinkl" pitchFamily="2" charset="0"/>
              </a:rPr>
              <a:t>pink cupcakes</a:t>
            </a:r>
            <a:r>
              <a:rPr lang="en-GB" sz="900" b="1" dirty="0">
                <a:solidFill>
                  <a:srgbClr val="FF0000"/>
                </a:solidFill>
                <a:latin typeface="Twinkl" pitchFamily="2" charset="0"/>
              </a:rPr>
              <a:t> 4p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26813" y="2852737"/>
            <a:ext cx="959041" cy="230832"/>
          </a:xfrm>
          <a:prstGeom prst="rect">
            <a:avLst/>
          </a:prstGeom>
          <a:solidFill>
            <a:srgbClr val="FEF79F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Twinkl" pitchFamily="2" charset="0"/>
              </a:rPr>
              <a:t>shortbread </a:t>
            </a:r>
            <a:r>
              <a:rPr lang="en-GB" sz="900" b="1" dirty="0">
                <a:solidFill>
                  <a:srgbClr val="FF0000"/>
                </a:solidFill>
                <a:latin typeface="Twinkl" pitchFamily="2" charset="0"/>
              </a:rPr>
              <a:t>2p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91059" y="2852737"/>
            <a:ext cx="959041" cy="230832"/>
          </a:xfrm>
          <a:prstGeom prst="rect">
            <a:avLst/>
          </a:prstGeom>
          <a:solidFill>
            <a:srgbClr val="FEF79F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Twinkl" pitchFamily="2" charset="0"/>
              </a:rPr>
              <a:t>cookies </a:t>
            </a:r>
            <a:r>
              <a:rPr lang="en-GB" sz="900" b="1" dirty="0">
                <a:solidFill>
                  <a:srgbClr val="FF0000"/>
                </a:solidFill>
                <a:latin typeface="Twinkl" pitchFamily="2" charset="0"/>
              </a:rPr>
              <a:t>8p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26521" y="2852305"/>
            <a:ext cx="959041" cy="230832"/>
          </a:xfrm>
          <a:prstGeom prst="rect">
            <a:avLst/>
          </a:prstGeom>
          <a:solidFill>
            <a:srgbClr val="FEF79F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Twinkl" pitchFamily="2" charset="0"/>
              </a:rPr>
              <a:t>doughnuts </a:t>
            </a:r>
            <a:r>
              <a:rPr lang="en-GB" sz="900" b="1" dirty="0">
                <a:solidFill>
                  <a:srgbClr val="FF0000"/>
                </a:solidFill>
                <a:latin typeface="Twinkl" pitchFamily="2" charset="0"/>
              </a:rPr>
              <a:t>6p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81837" y="2846873"/>
            <a:ext cx="959041" cy="230832"/>
          </a:xfrm>
          <a:prstGeom prst="rect">
            <a:avLst/>
          </a:prstGeom>
          <a:solidFill>
            <a:srgbClr val="FEF79F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Twinkl" pitchFamily="2" charset="0"/>
              </a:rPr>
              <a:t>angel cakes </a:t>
            </a:r>
            <a:r>
              <a:rPr lang="en-GB" sz="900" b="1" dirty="0">
                <a:solidFill>
                  <a:srgbClr val="FF0000"/>
                </a:solidFill>
                <a:latin typeface="Twinkl" pitchFamily="2" charset="0"/>
              </a:rPr>
              <a:t>8p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>
                <a:latin typeface="Twinkl" pitchFamily="2" charset="0"/>
              </a:rPr>
              <a:t>Finding Quarter of a Shape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1503363"/>
            <a:ext cx="7632700" cy="922337"/>
          </a:xfrm>
          <a:prstGeom prst="roundRect">
            <a:avLst>
              <a:gd name="adj" fmla="val 0"/>
            </a:avLst>
          </a:prstGeom>
          <a:solidFill>
            <a:srgbClr val="9D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2" name="Title 5"/>
          <p:cNvSpPr>
            <a:spLocks/>
          </p:cNvSpPr>
          <p:nvPr/>
        </p:nvSpPr>
        <p:spPr bwMode="auto">
          <a:xfrm>
            <a:off x="755650" y="1525588"/>
            <a:ext cx="7632700" cy="873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Farmer Jake wants to find a quarter of his field.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How can we find a quarter of a shape?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650" y="2506663"/>
            <a:ext cx="7632700" cy="3586162"/>
          </a:xfrm>
          <a:prstGeom prst="roundRect">
            <a:avLst>
              <a:gd name="adj" fmla="val 0"/>
            </a:avLst>
          </a:prstGeom>
          <a:solidFill>
            <a:srgbClr val="CCF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566988"/>
            <a:ext cx="57721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566988"/>
            <a:ext cx="57721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566988"/>
            <a:ext cx="57721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90550" y="5286375"/>
            <a:ext cx="5604510" cy="665163"/>
            <a:chOff x="590550" y="5286310"/>
            <a:chExt cx="5235575" cy="665206"/>
          </a:xfrm>
        </p:grpSpPr>
        <p:sp>
          <p:nvSpPr>
            <p:cNvPr id="22" name="Rounded Rectangle 21"/>
            <p:cNvSpPr/>
            <p:nvPr/>
          </p:nvSpPr>
          <p:spPr>
            <a:xfrm>
              <a:off x="755650" y="5286310"/>
              <a:ext cx="5070475" cy="665206"/>
            </a:xfrm>
            <a:prstGeom prst="roundRect">
              <a:avLst>
                <a:gd name="adj" fmla="val 0"/>
              </a:avLst>
            </a:prstGeom>
            <a:solidFill>
              <a:srgbClr val="9D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300" name="Title 5"/>
            <p:cNvSpPr>
              <a:spLocks/>
            </p:cNvSpPr>
            <p:nvPr/>
          </p:nvSpPr>
          <p:spPr bwMode="auto">
            <a:xfrm>
              <a:off x="590550" y="5286310"/>
              <a:ext cx="5235575" cy="665206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2000" dirty="0">
                  <a:latin typeface="Twinkl" pitchFamily="2" charset="0"/>
                </a:rPr>
                <a:t>By finding half, and then finding half again.</a:t>
              </a:r>
            </a:p>
          </p:txBody>
        </p:sp>
      </p:grpSp>
      <p:pic>
        <p:nvPicPr>
          <p:cNvPr id="12298" name="Whole Clas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>
                <a:latin typeface="Twinkl" pitchFamily="2" charset="0"/>
              </a:rPr>
              <a:t>Can We Do This With a Number?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1503363"/>
            <a:ext cx="7632700" cy="922337"/>
          </a:xfrm>
          <a:prstGeom prst="roundRect">
            <a:avLst>
              <a:gd name="adj" fmla="val 0"/>
            </a:avLst>
          </a:prstGeom>
          <a:solidFill>
            <a:srgbClr val="9D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6" name="Title 5"/>
          <p:cNvSpPr>
            <a:spLocks/>
          </p:cNvSpPr>
          <p:nvPr/>
        </p:nvSpPr>
        <p:spPr bwMode="auto">
          <a:xfrm>
            <a:off x="755650" y="1525588"/>
            <a:ext cx="7632700" cy="873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Farmer Jake wants to put    of the cows in each field.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Can he do this the same way, by halving and halving again?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650" y="2506663"/>
            <a:ext cx="7632700" cy="3586162"/>
          </a:xfrm>
          <a:prstGeom prst="roundRect">
            <a:avLst>
              <a:gd name="adj" fmla="val 0"/>
            </a:avLst>
          </a:prstGeom>
          <a:solidFill>
            <a:srgbClr val="CCF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3318" name="Group 22"/>
          <p:cNvGrpSpPr>
            <a:grpSpLocks/>
          </p:cNvGrpSpPr>
          <p:nvPr/>
        </p:nvGrpSpPr>
        <p:grpSpPr bwMode="auto">
          <a:xfrm>
            <a:off x="4549775" y="1649413"/>
            <a:ext cx="165100" cy="317500"/>
            <a:chOff x="4697413" y="5526088"/>
            <a:chExt cx="163512" cy="288925"/>
          </a:xfrm>
        </p:grpSpPr>
        <p:sp>
          <p:nvSpPr>
            <p:cNvPr id="13330" name="Title 5"/>
            <p:cNvSpPr>
              <a:spLocks/>
            </p:cNvSpPr>
            <p:nvPr/>
          </p:nvSpPr>
          <p:spPr bwMode="auto">
            <a:xfrm>
              <a:off x="4719638" y="5526088"/>
              <a:ext cx="111125" cy="104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1</a:t>
              </a:r>
            </a:p>
          </p:txBody>
        </p:sp>
        <p:sp>
          <p:nvSpPr>
            <p:cNvPr id="13331" name="Title 5"/>
            <p:cNvSpPr>
              <a:spLocks/>
            </p:cNvSpPr>
            <p:nvPr/>
          </p:nvSpPr>
          <p:spPr bwMode="auto">
            <a:xfrm>
              <a:off x="4697413" y="5676900"/>
              <a:ext cx="163512" cy="138113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800"/>
                <a:t>4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706846" y="5656104"/>
              <a:ext cx="1415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9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038600" y="3098800"/>
            <a:ext cx="1487488" cy="2770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97063" y="4175125"/>
            <a:ext cx="5329237" cy="10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2747963"/>
            <a:ext cx="13684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3035300"/>
            <a:ext cx="13684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2665413"/>
            <a:ext cx="13684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4362450"/>
            <a:ext cx="13684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4641850"/>
            <a:ext cx="1366837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3043238"/>
            <a:ext cx="1370013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302125"/>
            <a:ext cx="13700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611688"/>
            <a:ext cx="136842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>
                <a:latin typeface="Twinkl" pitchFamily="2" charset="0"/>
              </a:rPr>
              <a:t>Can We Do This With a Number?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1503363"/>
            <a:ext cx="7632700" cy="922337"/>
          </a:xfrm>
          <a:prstGeom prst="roundRect">
            <a:avLst>
              <a:gd name="adj" fmla="val 0"/>
            </a:avLst>
          </a:prstGeom>
          <a:solidFill>
            <a:srgbClr val="9D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0" name="Title 5"/>
          <p:cNvSpPr>
            <a:spLocks/>
          </p:cNvSpPr>
          <p:nvPr/>
        </p:nvSpPr>
        <p:spPr bwMode="auto">
          <a:xfrm>
            <a:off x="755650" y="1525588"/>
            <a:ext cx="7632700" cy="873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You can also share things into quarters by putting 1 item into each section, then adding another to each section. Keep adding another one, until the items have all been placed.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650" y="2506663"/>
            <a:ext cx="7632700" cy="3586162"/>
          </a:xfrm>
          <a:prstGeom prst="roundRect">
            <a:avLst>
              <a:gd name="adj" fmla="val 0"/>
            </a:avLst>
          </a:prstGeom>
          <a:solidFill>
            <a:srgbClr val="CCF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876550"/>
            <a:ext cx="57277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474913"/>
            <a:ext cx="13684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762250"/>
            <a:ext cx="13684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486025"/>
            <a:ext cx="13684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841750"/>
            <a:ext cx="13684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121150"/>
            <a:ext cx="1366837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863850"/>
            <a:ext cx="137001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3825875"/>
            <a:ext cx="13700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4135438"/>
            <a:ext cx="136842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Talking Partne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>
                <a:latin typeface="Twinkl" pitchFamily="2" charset="0"/>
              </a:rPr>
              <a:t>     of the Sheep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1503363"/>
            <a:ext cx="7632700" cy="922337"/>
          </a:xfrm>
          <a:prstGeom prst="roundRect">
            <a:avLst>
              <a:gd name="adj" fmla="val 0"/>
            </a:avLst>
          </a:prstGeom>
          <a:solidFill>
            <a:srgbClr val="9D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4" name="Title 5"/>
          <p:cNvSpPr>
            <a:spLocks/>
          </p:cNvSpPr>
          <p:nvPr/>
        </p:nvSpPr>
        <p:spPr bwMode="auto">
          <a:xfrm>
            <a:off x="755650" y="1525588"/>
            <a:ext cx="7632700" cy="873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How many sheep will there be in each field when they have been split into quarters?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650" y="2506663"/>
            <a:ext cx="7632700" cy="3586162"/>
          </a:xfrm>
          <a:prstGeom prst="roundRect">
            <a:avLst>
              <a:gd name="adj" fmla="val 0"/>
            </a:avLst>
          </a:prstGeom>
          <a:solidFill>
            <a:srgbClr val="CCF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720975"/>
            <a:ext cx="60833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720975"/>
            <a:ext cx="60833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720975"/>
            <a:ext cx="60833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832100"/>
            <a:ext cx="1023938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2800350"/>
            <a:ext cx="10223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2822575"/>
            <a:ext cx="10223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3106738"/>
            <a:ext cx="10223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3235325"/>
            <a:ext cx="10223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3298825"/>
            <a:ext cx="1022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4110038"/>
            <a:ext cx="10223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4132263"/>
            <a:ext cx="10223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4487863"/>
            <a:ext cx="10239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3970338"/>
            <a:ext cx="10223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427538"/>
            <a:ext cx="10239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4303713"/>
            <a:ext cx="10223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81" name="Group 22"/>
          <p:cNvGrpSpPr>
            <a:grpSpLocks/>
          </p:cNvGrpSpPr>
          <p:nvPr/>
        </p:nvGrpSpPr>
        <p:grpSpPr bwMode="auto">
          <a:xfrm>
            <a:off x="3378200" y="850900"/>
            <a:ext cx="225425" cy="431800"/>
            <a:chOff x="4663721" y="5493072"/>
            <a:chExt cx="223211" cy="393269"/>
          </a:xfrm>
        </p:grpSpPr>
        <p:sp>
          <p:nvSpPr>
            <p:cNvPr id="15382" name="Title 5"/>
            <p:cNvSpPr>
              <a:spLocks/>
            </p:cNvSpPr>
            <p:nvPr/>
          </p:nvSpPr>
          <p:spPr bwMode="auto">
            <a:xfrm>
              <a:off x="4719638" y="5493072"/>
              <a:ext cx="111125" cy="104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2000" b="1"/>
                <a:t>1</a:t>
              </a:r>
            </a:p>
          </p:txBody>
        </p:sp>
        <p:sp>
          <p:nvSpPr>
            <p:cNvPr id="15383" name="Title 5"/>
            <p:cNvSpPr>
              <a:spLocks/>
            </p:cNvSpPr>
            <p:nvPr/>
          </p:nvSpPr>
          <p:spPr bwMode="auto">
            <a:xfrm>
              <a:off x="4697413" y="5748228"/>
              <a:ext cx="163512" cy="138113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 sz="2000" b="1"/>
                <a:t>4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4663721" y="5663681"/>
              <a:ext cx="2232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Talking Partner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55" y="476420"/>
            <a:ext cx="864000" cy="8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05468 -0.0201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101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1526 -0.0289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</TotalTime>
  <Words>358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Sassoon Infant Rg</vt:lpstr>
      <vt:lpstr>Arial</vt:lpstr>
      <vt:lpstr>Calibri</vt:lpstr>
      <vt:lpstr>BPreplay</vt:lpstr>
      <vt:lpstr>Twinkl</vt:lpstr>
      <vt:lpstr>Sassoon Infant Md</vt:lpstr>
      <vt:lpstr>Tuffy</vt:lpstr>
      <vt:lpstr>Office Theme</vt:lpstr>
      <vt:lpstr>Mathematics</vt:lpstr>
      <vt:lpstr>PowerPoint Presentation</vt:lpstr>
      <vt:lpstr>PowerPoint Presentation</vt:lpstr>
      <vt:lpstr>Half-Price Sale</vt:lpstr>
      <vt:lpstr>Half-Price Sale</vt:lpstr>
      <vt:lpstr>Finding Quarter of a Shape</vt:lpstr>
      <vt:lpstr>Can We Do This With a Number?</vt:lpstr>
      <vt:lpstr>Can We Do This With a Number?</vt:lpstr>
      <vt:lpstr>     of the Sheep</vt:lpstr>
      <vt:lpstr>You’ve Been a Great Help!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Elizabeth Harris</cp:lastModifiedBy>
  <cp:revision>203</cp:revision>
  <dcterms:created xsi:type="dcterms:W3CDTF">2014-10-01T16:09:27Z</dcterms:created>
  <dcterms:modified xsi:type="dcterms:W3CDTF">2020-04-02T21:59:59Z</dcterms:modified>
</cp:coreProperties>
</file>