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9"/>
  </p:notesMasterIdLst>
  <p:sldIdLst>
    <p:sldId id="256" r:id="rId2"/>
    <p:sldId id="257" r:id="rId3"/>
    <p:sldId id="258" r:id="rId4"/>
    <p:sldId id="265" r:id="rId5"/>
    <p:sldId id="266" r:id="rId6"/>
    <p:sldId id="268"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000"/>
    <a:srgbClr val="E96349"/>
    <a:srgbClr val="EEB000"/>
    <a:srgbClr val="F51B1B"/>
    <a:srgbClr val="F85E5E"/>
    <a:srgbClr val="996600"/>
    <a:srgbClr val="CC6600"/>
    <a:srgbClr val="F8CBAD"/>
    <a:srgbClr val="FFF2CC"/>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90"/>
  </p:normalViewPr>
  <p:slideViewPr>
    <p:cSldViewPr snapToGrid="0" snapToObjects="1">
      <p:cViewPr varScale="1">
        <p:scale>
          <a:sx n="79" d="100"/>
          <a:sy n="79" d="100"/>
        </p:scale>
        <p:origin x="232"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8053D-6315-8D46-BAF1-E21D0C7906D3}" type="datetimeFigureOut">
              <a:rPr lang="en-US" smtClean="0"/>
              <a:t>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CC19B-2194-7048-AAC3-AFCFABE1C1E6}" type="slidenum">
              <a:rPr lang="en-US" smtClean="0"/>
              <a:t>‹#›</a:t>
            </a:fld>
            <a:endParaRPr lang="en-US"/>
          </a:p>
        </p:txBody>
      </p:sp>
    </p:spTree>
    <p:extLst>
      <p:ext uri="{BB962C8B-B14F-4D97-AF65-F5344CB8AC3E}">
        <p14:creationId xmlns:p14="http://schemas.microsoft.com/office/powerpoint/2010/main" val="321417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CC19B-2194-7048-AAC3-AFCFABE1C1E6}" type="slidenum">
              <a:rPr lang="en-US" smtClean="0"/>
              <a:t>2</a:t>
            </a:fld>
            <a:endParaRPr lang="en-US"/>
          </a:p>
        </p:txBody>
      </p:sp>
    </p:spTree>
    <p:extLst>
      <p:ext uri="{BB962C8B-B14F-4D97-AF65-F5344CB8AC3E}">
        <p14:creationId xmlns:p14="http://schemas.microsoft.com/office/powerpoint/2010/main" val="294489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8-3DFA-44F9-97B9-3616AA4FFB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C10158-862F-47EC-A289-3F0CB6B3A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AF3A1F-E8C1-4735-B339-9A6DD667E28E}"/>
              </a:ext>
            </a:extLst>
          </p:cNvPr>
          <p:cNvSpPr>
            <a:spLocks noGrp="1"/>
          </p:cNvSpPr>
          <p:nvPr>
            <p:ph type="dt" sz="half" idx="10"/>
          </p:nvPr>
        </p:nvSpPr>
        <p:spPr/>
        <p:txBody>
          <a:bodyPr/>
          <a:lstStyle/>
          <a:p>
            <a:fld id="{9184DA70-C731-4C70-880D-CCD4705E623C}" type="datetime1">
              <a:rPr lang="en-US" smtClean="0"/>
              <a:t>2/8/21</a:t>
            </a:fld>
            <a:endParaRPr lang="en-US" dirty="0"/>
          </a:p>
        </p:txBody>
      </p:sp>
      <p:sp>
        <p:nvSpPr>
          <p:cNvPr id="5" name="Footer Placeholder 4">
            <a:extLst>
              <a:ext uri="{FF2B5EF4-FFF2-40B4-BE49-F238E27FC236}">
                <a16:creationId xmlns:a16="http://schemas.microsoft.com/office/drawing/2014/main" id="{6804A33D-B2C1-40F1-93B9-4F373C489D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EAEABC-DF4B-4D8F-9916-B85DEE010E5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010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7677-5903-4D73-BCC1-C366506229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41CAE4-9B5E-4CD2-8793-2F444BE33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621016-3BA1-4DD4-9C4F-2A7EDCBBEF72}"/>
              </a:ext>
            </a:extLst>
          </p:cNvPr>
          <p:cNvSpPr>
            <a:spLocks noGrp="1"/>
          </p:cNvSpPr>
          <p:nvPr>
            <p:ph type="dt" sz="half" idx="10"/>
          </p:nvPr>
        </p:nvSpPr>
        <p:spPr/>
        <p:txBody>
          <a:bodyPr/>
          <a:lstStyle/>
          <a:p>
            <a:fld id="{B612A279-0833-481D-8C56-F67FD0AC6C50}" type="datetime1">
              <a:rPr lang="en-US" smtClean="0"/>
              <a:t>2/8/21</a:t>
            </a:fld>
            <a:endParaRPr lang="en-US" dirty="0"/>
          </a:p>
        </p:txBody>
      </p:sp>
      <p:sp>
        <p:nvSpPr>
          <p:cNvPr id="5" name="Footer Placeholder 4">
            <a:extLst>
              <a:ext uri="{FF2B5EF4-FFF2-40B4-BE49-F238E27FC236}">
                <a16:creationId xmlns:a16="http://schemas.microsoft.com/office/drawing/2014/main" id="{CA068FD1-7C79-4D27-B4B3-E3F316DA78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1319B4-F95C-4A67-A91F-B257E8CB2FF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882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C4855-0073-4F8B-B7F8-BD74C471AC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781EF8-E61A-42C0-852C-503A4439EC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73A52B-4A08-4980-BE0E-8116E25FFF8A}"/>
              </a:ext>
            </a:extLst>
          </p:cNvPr>
          <p:cNvSpPr>
            <a:spLocks noGrp="1"/>
          </p:cNvSpPr>
          <p:nvPr>
            <p:ph type="dt" sz="half" idx="10"/>
          </p:nvPr>
        </p:nvSpPr>
        <p:spPr/>
        <p:txBody>
          <a:bodyPr/>
          <a:lstStyle/>
          <a:p>
            <a:fld id="{6587DA83-5663-4C9C-B9AA-0B40A3DAFF81}" type="datetime1">
              <a:rPr lang="en-US" smtClean="0"/>
              <a:t>2/8/21</a:t>
            </a:fld>
            <a:endParaRPr lang="en-US" dirty="0"/>
          </a:p>
        </p:txBody>
      </p:sp>
      <p:sp>
        <p:nvSpPr>
          <p:cNvPr id="5" name="Footer Placeholder 4">
            <a:extLst>
              <a:ext uri="{FF2B5EF4-FFF2-40B4-BE49-F238E27FC236}">
                <a16:creationId xmlns:a16="http://schemas.microsoft.com/office/drawing/2014/main" id="{B48EB924-AC92-4096-8283-F3E964C452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331246-E715-4D25-9BC9-D9E57A35125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226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C9BB-E778-4E5B-8DFC-7D53CD24E9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9F91A0-54A5-4AC8-B2B6-A06DB8D53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43E0F0-9D39-4337-9E6F-64C32609B7BD}"/>
              </a:ext>
            </a:extLst>
          </p:cNvPr>
          <p:cNvSpPr>
            <a:spLocks noGrp="1"/>
          </p:cNvSpPr>
          <p:nvPr>
            <p:ph type="dt" sz="half" idx="10"/>
          </p:nvPr>
        </p:nvSpPr>
        <p:spPr/>
        <p:txBody>
          <a:bodyPr/>
          <a:lstStyle/>
          <a:p>
            <a:fld id="{4BE1D723-8F53-4F53-90B0-1982A396982E}" type="datetime1">
              <a:rPr lang="en-US" smtClean="0"/>
              <a:t>2/8/21</a:t>
            </a:fld>
            <a:endParaRPr lang="en-US" dirty="0"/>
          </a:p>
        </p:txBody>
      </p:sp>
      <p:sp>
        <p:nvSpPr>
          <p:cNvPr id="5" name="Footer Placeholder 4">
            <a:extLst>
              <a:ext uri="{FF2B5EF4-FFF2-40B4-BE49-F238E27FC236}">
                <a16:creationId xmlns:a16="http://schemas.microsoft.com/office/drawing/2014/main" id="{5620AC3F-564C-4015-9F63-1B9D32F40E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52D1C4-6789-45D2-952D-3937F63BF2F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65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9FFA-B0C2-41FD-BE41-3A464C438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AF533E-C78F-4912-87C5-6FC44406A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66B52-5D45-4271-85A6-AAEFE13B4C75}"/>
              </a:ext>
            </a:extLst>
          </p:cNvPr>
          <p:cNvSpPr>
            <a:spLocks noGrp="1"/>
          </p:cNvSpPr>
          <p:nvPr>
            <p:ph type="dt" sz="half" idx="10"/>
          </p:nvPr>
        </p:nvSpPr>
        <p:spPr/>
        <p:txBody>
          <a:bodyPr/>
          <a:lstStyle/>
          <a:p>
            <a:fld id="{97669AF7-7BEB-44E4-9852-375E34362B5B}" type="datetime1">
              <a:rPr lang="en-US" smtClean="0"/>
              <a:t>2/8/21</a:t>
            </a:fld>
            <a:endParaRPr lang="en-US" dirty="0"/>
          </a:p>
        </p:txBody>
      </p:sp>
      <p:sp>
        <p:nvSpPr>
          <p:cNvPr id="5" name="Footer Placeholder 4">
            <a:extLst>
              <a:ext uri="{FF2B5EF4-FFF2-40B4-BE49-F238E27FC236}">
                <a16:creationId xmlns:a16="http://schemas.microsoft.com/office/drawing/2014/main" id="{FB638DB0-6CE6-45A8-ADA6-148AEF687E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340069-D2C0-498B-9A0C-F2EB90A6FAA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267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6C3-ACF1-4511-B372-914E63B71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30D92-3024-4EE6-8400-47A446417F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97803D-3905-4E60-8ACF-69B222E579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D1C36D-9933-4C83-835F-87BE7F73A2FD}"/>
              </a:ext>
            </a:extLst>
          </p:cNvPr>
          <p:cNvSpPr>
            <a:spLocks noGrp="1"/>
          </p:cNvSpPr>
          <p:nvPr>
            <p:ph type="dt" sz="half" idx="10"/>
          </p:nvPr>
        </p:nvSpPr>
        <p:spPr/>
        <p:txBody>
          <a:bodyPr/>
          <a:lstStyle/>
          <a:p>
            <a:fld id="{BAAAC38D-0552-4C82-B593-E6124DFADBE2}" type="datetime1">
              <a:rPr lang="en-US" smtClean="0"/>
              <a:t>2/8/21</a:t>
            </a:fld>
            <a:endParaRPr lang="en-US" dirty="0"/>
          </a:p>
        </p:txBody>
      </p:sp>
      <p:sp>
        <p:nvSpPr>
          <p:cNvPr id="6" name="Footer Placeholder 5">
            <a:extLst>
              <a:ext uri="{FF2B5EF4-FFF2-40B4-BE49-F238E27FC236}">
                <a16:creationId xmlns:a16="http://schemas.microsoft.com/office/drawing/2014/main" id="{3E9195B3-DC98-45B1-AFED-F771F07668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789CAB-785E-4959-A347-6F5FEE3AEFF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52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8FF0-5E2E-4345-91CC-C890FE1FDF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D4BD06-DF9A-4800-8F37-5F0777CCA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C0289-31BF-4CD9-AAD1-990F7B42B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3D211E-ABB7-4136-AC27-19B3414FF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FF0B9-D804-446B-BBF9-808F63DC7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E86F66-A66E-4059-8F09-4A5F0E7A81FE}"/>
              </a:ext>
            </a:extLst>
          </p:cNvPr>
          <p:cNvSpPr>
            <a:spLocks noGrp="1"/>
          </p:cNvSpPr>
          <p:nvPr>
            <p:ph type="dt" sz="half" idx="10"/>
          </p:nvPr>
        </p:nvSpPr>
        <p:spPr/>
        <p:txBody>
          <a:bodyPr/>
          <a:lstStyle/>
          <a:p>
            <a:fld id="{D9DF0F1C-5577-4ACB-BB62-DF8F3C494C7E}" type="datetime1">
              <a:rPr lang="en-US" smtClean="0"/>
              <a:t>2/8/21</a:t>
            </a:fld>
            <a:endParaRPr lang="en-US" dirty="0"/>
          </a:p>
        </p:txBody>
      </p:sp>
      <p:sp>
        <p:nvSpPr>
          <p:cNvPr id="8" name="Footer Placeholder 7">
            <a:extLst>
              <a:ext uri="{FF2B5EF4-FFF2-40B4-BE49-F238E27FC236}">
                <a16:creationId xmlns:a16="http://schemas.microsoft.com/office/drawing/2014/main" id="{168F7D6E-F985-4FE2-927C-87285310E9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615564-46AE-460B-AFA1-E0320C4F3DA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340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E8B4-8227-4E49-A0F6-5546887665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78082B-0339-411E-8A22-A1F3D454B4F9}"/>
              </a:ext>
            </a:extLst>
          </p:cNvPr>
          <p:cNvSpPr>
            <a:spLocks noGrp="1"/>
          </p:cNvSpPr>
          <p:nvPr>
            <p:ph type="dt" sz="half" idx="10"/>
          </p:nvPr>
        </p:nvSpPr>
        <p:spPr/>
        <p:txBody>
          <a:bodyPr/>
          <a:lstStyle/>
          <a:p>
            <a:fld id="{1775B394-D9F9-4F0C-B15D-605F45CB9E9F}" type="datetime1">
              <a:rPr lang="en-US" smtClean="0"/>
              <a:t>2/8/21</a:t>
            </a:fld>
            <a:endParaRPr lang="en-US" dirty="0"/>
          </a:p>
        </p:txBody>
      </p:sp>
      <p:sp>
        <p:nvSpPr>
          <p:cNvPr id="4" name="Footer Placeholder 3">
            <a:extLst>
              <a:ext uri="{FF2B5EF4-FFF2-40B4-BE49-F238E27FC236}">
                <a16:creationId xmlns:a16="http://schemas.microsoft.com/office/drawing/2014/main" id="{C5CC3980-BD37-49F1-AA02-1C6FE0D4AD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F82D4E-0F3C-433E-B5E4-910DA869CEB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970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9B5AE-E699-499B-BE46-F32B966AA814}"/>
              </a:ext>
            </a:extLst>
          </p:cNvPr>
          <p:cNvSpPr>
            <a:spLocks noGrp="1"/>
          </p:cNvSpPr>
          <p:nvPr>
            <p:ph type="dt" sz="half" idx="10"/>
          </p:nvPr>
        </p:nvSpPr>
        <p:spPr/>
        <p:txBody>
          <a:bodyPr/>
          <a:lstStyle/>
          <a:p>
            <a:fld id="{39667345-2558-425A-8533-9BFDBCE15005}" type="datetime1">
              <a:rPr lang="en-US" smtClean="0"/>
              <a:t>2/8/21</a:t>
            </a:fld>
            <a:endParaRPr lang="en-US" dirty="0"/>
          </a:p>
        </p:txBody>
      </p:sp>
      <p:sp>
        <p:nvSpPr>
          <p:cNvPr id="3" name="Footer Placeholder 2">
            <a:extLst>
              <a:ext uri="{FF2B5EF4-FFF2-40B4-BE49-F238E27FC236}">
                <a16:creationId xmlns:a16="http://schemas.microsoft.com/office/drawing/2014/main" id="{F1BAFCF1-132D-4281-90ED-7DA9DF850F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6B8C52-5DAA-4E1B-A55D-37D9673A9C4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013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F451-43B6-4E0A-A926-A049E9ED7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BE722F-7099-4669-9E30-271F6EE8C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AF77EC-575F-4472-B423-0F23062A4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AB22-9357-485C-89EA-CF669A0E5105}"/>
              </a:ext>
            </a:extLst>
          </p:cNvPr>
          <p:cNvSpPr>
            <a:spLocks noGrp="1"/>
          </p:cNvSpPr>
          <p:nvPr>
            <p:ph type="dt" sz="half" idx="10"/>
          </p:nvPr>
        </p:nvSpPr>
        <p:spPr/>
        <p:txBody>
          <a:bodyPr/>
          <a:lstStyle/>
          <a:p>
            <a:fld id="{92BEA474-078D-4E9B-9B14-09A87B19DC46}" type="datetime1">
              <a:rPr lang="en-US" smtClean="0"/>
              <a:t>2/8/21</a:t>
            </a:fld>
            <a:endParaRPr lang="en-US" dirty="0"/>
          </a:p>
        </p:txBody>
      </p:sp>
      <p:sp>
        <p:nvSpPr>
          <p:cNvPr id="6" name="Footer Placeholder 5">
            <a:extLst>
              <a:ext uri="{FF2B5EF4-FFF2-40B4-BE49-F238E27FC236}">
                <a16:creationId xmlns:a16="http://schemas.microsoft.com/office/drawing/2014/main" id="{14D976B9-14AB-4664-9793-E12BC9A97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436FF3-F364-4C4B-92C3-9DC59F6D37F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3870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3C30-6108-46AB-8152-3327D7369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ED0EA1-BBEC-4766-B99A-206D5A0FA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6C2237-3BA5-45BD-9DCD-908B36EDC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3D6D9-3075-4462-B213-5EB1DA7AF73C}"/>
              </a:ext>
            </a:extLst>
          </p:cNvPr>
          <p:cNvSpPr>
            <a:spLocks noGrp="1"/>
          </p:cNvSpPr>
          <p:nvPr>
            <p:ph type="dt" sz="half" idx="10"/>
          </p:nvPr>
        </p:nvSpPr>
        <p:spPr/>
        <p:txBody>
          <a:bodyPr/>
          <a:lstStyle/>
          <a:p>
            <a:fld id="{4907D986-8816-4272-A432-0437A28A9828}" type="datetime1">
              <a:rPr lang="en-US" smtClean="0"/>
              <a:t>2/8/21</a:t>
            </a:fld>
            <a:endParaRPr lang="en-US" dirty="0"/>
          </a:p>
        </p:txBody>
      </p:sp>
      <p:sp>
        <p:nvSpPr>
          <p:cNvPr id="6" name="Footer Placeholder 5">
            <a:extLst>
              <a:ext uri="{FF2B5EF4-FFF2-40B4-BE49-F238E27FC236}">
                <a16:creationId xmlns:a16="http://schemas.microsoft.com/office/drawing/2014/main" id="{E7FC5A28-705B-4AB1-B245-6896CD435139}"/>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3E7040D-8176-49F5-8329-B30C92F6C78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32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597B0-A23D-4023-A10D-D2A371D7B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708355-9780-44C9-A917-077D59747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FF1D0-1A38-4004-8251-670041A05A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2/8/21</a:t>
            </a:fld>
            <a:endParaRPr lang="en-US" dirty="0"/>
          </a:p>
        </p:txBody>
      </p:sp>
      <p:sp>
        <p:nvSpPr>
          <p:cNvPr id="5" name="Footer Placeholder 4">
            <a:extLst>
              <a:ext uri="{FF2B5EF4-FFF2-40B4-BE49-F238E27FC236}">
                <a16:creationId xmlns:a16="http://schemas.microsoft.com/office/drawing/2014/main" id="{9ABEE7A3-BF4B-43AC-9C8A-FD619636F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FEB38C-C9D0-448B-AAD7-9C556B671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3225039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llen.blackwood@primary-forest-school.co.uk" TargetMode="Externa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6EA796-2C42-4F8E-835D-3B2E89598CB4}"/>
              </a:ext>
            </a:extLst>
          </p:cNvPr>
          <p:cNvSpPr/>
          <p:nvPr/>
        </p:nvSpPr>
        <p:spPr>
          <a:xfrm>
            <a:off x="5533053" y="4231845"/>
            <a:ext cx="6658945" cy="229999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115DAD-5172-6841-BEB1-297C863BEDE7}"/>
              </a:ext>
            </a:extLst>
          </p:cNvPr>
          <p:cNvSpPr>
            <a:spLocks noGrp="1"/>
          </p:cNvSpPr>
          <p:nvPr>
            <p:ph type="ctrTitle"/>
          </p:nvPr>
        </p:nvSpPr>
        <p:spPr>
          <a:xfrm>
            <a:off x="5721306" y="4199191"/>
            <a:ext cx="6470692" cy="1229306"/>
          </a:xfrm>
        </p:spPr>
        <p:txBody>
          <a:bodyPr>
            <a:normAutofit/>
          </a:bodyPr>
          <a:lstStyle/>
          <a:p>
            <a:r>
              <a:rPr lang="en-US" sz="5400" dirty="0">
                <a:solidFill>
                  <a:schemeClr val="tx1"/>
                </a:solidFill>
              </a:rPr>
              <a:t>Primary Forest School</a:t>
            </a:r>
          </a:p>
        </p:txBody>
      </p:sp>
      <p:sp>
        <p:nvSpPr>
          <p:cNvPr id="3" name="Subtitle 2">
            <a:extLst>
              <a:ext uri="{FF2B5EF4-FFF2-40B4-BE49-F238E27FC236}">
                <a16:creationId xmlns:a16="http://schemas.microsoft.com/office/drawing/2014/main" id="{6C61C4E9-E3AC-FB45-BA92-99287340A7B8}"/>
              </a:ext>
            </a:extLst>
          </p:cNvPr>
          <p:cNvSpPr>
            <a:spLocks noGrp="1"/>
          </p:cNvSpPr>
          <p:nvPr>
            <p:ph type="subTitle" idx="1"/>
          </p:nvPr>
        </p:nvSpPr>
        <p:spPr>
          <a:xfrm>
            <a:off x="5721305" y="5603546"/>
            <a:ext cx="6470693" cy="605256"/>
          </a:xfrm>
        </p:spPr>
        <p:txBody>
          <a:bodyPr>
            <a:normAutofit/>
          </a:bodyPr>
          <a:lstStyle/>
          <a:p>
            <a:r>
              <a:rPr lang="en-US" dirty="0"/>
              <a:t>Online Learning </a:t>
            </a:r>
            <a:r>
              <a:rPr lang="en-US"/>
              <a:t>– KS1 Geography </a:t>
            </a:r>
            <a:r>
              <a:rPr lang="en-US" dirty="0"/>
              <a:t>Activities</a:t>
            </a:r>
          </a:p>
        </p:txBody>
      </p:sp>
      <p:pic>
        <p:nvPicPr>
          <p:cNvPr id="6" name="Picture 5" descr="Logo, company name&#10;&#10;Description automatically generated">
            <a:extLst>
              <a:ext uri="{FF2B5EF4-FFF2-40B4-BE49-F238E27FC236}">
                <a16:creationId xmlns:a16="http://schemas.microsoft.com/office/drawing/2014/main" id="{2F777B2C-DA71-8144-A9D9-5EC37E77FC8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94251" y="-1"/>
            <a:ext cx="4197747" cy="2547257"/>
          </a:xfrm>
          <a:prstGeom prst="rect">
            <a:avLst/>
          </a:prstGeom>
        </p:spPr>
      </p:pic>
      <p:cxnSp>
        <p:nvCxnSpPr>
          <p:cNvPr id="8" name="Straight Connector 7">
            <a:extLst>
              <a:ext uri="{FF2B5EF4-FFF2-40B4-BE49-F238E27FC236}">
                <a16:creationId xmlns:a16="http://schemas.microsoft.com/office/drawing/2014/main" id="{FE9A81F0-48A7-430E-96E6-6139050B621F}"/>
              </a:ext>
            </a:extLst>
          </p:cNvPr>
          <p:cNvCxnSpPr>
            <a:cxnSpLocks/>
          </p:cNvCxnSpPr>
          <p:nvPr/>
        </p:nvCxnSpPr>
        <p:spPr>
          <a:xfrm>
            <a:off x="6071998" y="5484483"/>
            <a:ext cx="61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92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4C5E66-DB89-47ED-A9F9-2DDFBFEDB769}"/>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E23288-A4E5-554B-8491-83700366126A}"/>
              </a:ext>
            </a:extLst>
          </p:cNvPr>
          <p:cNvSpPr>
            <a:spLocks noGrp="1"/>
          </p:cNvSpPr>
          <p:nvPr>
            <p:ph type="title"/>
          </p:nvPr>
        </p:nvSpPr>
        <p:spPr>
          <a:xfrm>
            <a:off x="550506" y="5410426"/>
            <a:ext cx="9946433" cy="1073547"/>
          </a:xfrm>
        </p:spPr>
        <p:txBody>
          <a:bodyPr anchor="ctr">
            <a:noAutofit/>
          </a:bodyPr>
          <a:lstStyle/>
          <a:p>
            <a:pPr algn="ctr"/>
            <a:r>
              <a:rPr lang="en-US" sz="3600" dirty="0"/>
              <a:t>The important bit for parents and teachers… but you can have a sneak peek at the activities too!</a:t>
            </a:r>
          </a:p>
        </p:txBody>
      </p:sp>
      <p:graphicFrame>
        <p:nvGraphicFramePr>
          <p:cNvPr id="4" name="Table 4">
            <a:extLst>
              <a:ext uri="{FF2B5EF4-FFF2-40B4-BE49-F238E27FC236}">
                <a16:creationId xmlns:a16="http://schemas.microsoft.com/office/drawing/2014/main" id="{75C5FE9B-DBB6-3E4B-BC76-1E07B895757A}"/>
              </a:ext>
            </a:extLst>
          </p:cNvPr>
          <p:cNvGraphicFramePr>
            <a:graphicFrameLocks noGrp="1"/>
          </p:cNvGraphicFramePr>
          <p:nvPr>
            <p:ph idx="1"/>
            <p:extLst>
              <p:ext uri="{D42A27DB-BD31-4B8C-83A1-F6EECF244321}">
                <p14:modId xmlns:p14="http://schemas.microsoft.com/office/powerpoint/2010/main" val="2126834532"/>
              </p:ext>
            </p:extLst>
          </p:nvPr>
        </p:nvGraphicFramePr>
        <p:xfrm>
          <a:off x="550506" y="176794"/>
          <a:ext cx="10885932" cy="4554853"/>
        </p:xfrm>
        <a:graphic>
          <a:graphicData uri="http://schemas.openxmlformats.org/drawingml/2006/table">
            <a:tbl>
              <a:tblPr firstRow="1" bandRow="1">
                <a:tableStyleId>{5940675A-B579-460E-94D1-54222C63F5DA}</a:tableStyleId>
              </a:tblPr>
              <a:tblGrid>
                <a:gridCol w="2721483">
                  <a:extLst>
                    <a:ext uri="{9D8B030D-6E8A-4147-A177-3AD203B41FA5}">
                      <a16:colId xmlns:a16="http://schemas.microsoft.com/office/drawing/2014/main" val="3207827862"/>
                    </a:ext>
                  </a:extLst>
                </a:gridCol>
                <a:gridCol w="2721483">
                  <a:extLst>
                    <a:ext uri="{9D8B030D-6E8A-4147-A177-3AD203B41FA5}">
                      <a16:colId xmlns:a16="http://schemas.microsoft.com/office/drawing/2014/main" val="938983320"/>
                    </a:ext>
                  </a:extLst>
                </a:gridCol>
                <a:gridCol w="2721483">
                  <a:extLst>
                    <a:ext uri="{9D8B030D-6E8A-4147-A177-3AD203B41FA5}">
                      <a16:colId xmlns:a16="http://schemas.microsoft.com/office/drawing/2014/main" val="2315039592"/>
                    </a:ext>
                  </a:extLst>
                </a:gridCol>
                <a:gridCol w="2721483">
                  <a:extLst>
                    <a:ext uri="{9D8B030D-6E8A-4147-A177-3AD203B41FA5}">
                      <a16:colId xmlns:a16="http://schemas.microsoft.com/office/drawing/2014/main" val="594867396"/>
                    </a:ext>
                  </a:extLst>
                </a:gridCol>
              </a:tblGrid>
              <a:tr h="326097">
                <a:tc>
                  <a:txBody>
                    <a:bodyPr/>
                    <a:lstStyle/>
                    <a:p>
                      <a:pPr algn="ctr"/>
                      <a:r>
                        <a:rPr lang="en-US" dirty="0"/>
                        <a:t>Activity</a:t>
                      </a:r>
                    </a:p>
                  </a:txBody>
                  <a:tcPr/>
                </a:tc>
                <a:tc>
                  <a:txBody>
                    <a:bodyPr/>
                    <a:lstStyle/>
                    <a:p>
                      <a:pPr algn="ctr"/>
                      <a:r>
                        <a:rPr lang="en-US" dirty="0"/>
                        <a:t>Resources Required</a:t>
                      </a:r>
                    </a:p>
                  </a:txBody>
                  <a:tcPr/>
                </a:tc>
                <a:tc>
                  <a:txBody>
                    <a:bodyPr/>
                    <a:lstStyle/>
                    <a:p>
                      <a:pPr algn="ctr"/>
                      <a:r>
                        <a:rPr lang="en-US" dirty="0"/>
                        <a:t>Potential Risks</a:t>
                      </a:r>
                    </a:p>
                  </a:txBody>
                  <a:tcPr/>
                </a:tc>
                <a:tc>
                  <a:txBody>
                    <a:bodyPr/>
                    <a:lstStyle/>
                    <a:p>
                      <a:pPr algn="ctr"/>
                      <a:r>
                        <a:rPr lang="en-US" dirty="0"/>
                        <a:t>Impact</a:t>
                      </a:r>
                    </a:p>
                  </a:txBody>
                  <a:tcPr/>
                </a:tc>
                <a:extLst>
                  <a:ext uri="{0D108BD9-81ED-4DB2-BD59-A6C34878D82A}">
                    <a16:rowId xmlns:a16="http://schemas.microsoft.com/office/drawing/2014/main" val="1757695079"/>
                  </a:ext>
                </a:extLst>
              </a:tr>
              <a:tr h="811980">
                <a:tc>
                  <a:txBody>
                    <a:bodyPr/>
                    <a:lstStyle/>
                    <a:p>
                      <a:r>
                        <a:rPr lang="en-US" dirty="0"/>
                        <a:t>Oceans – make a hole &amp; let the rain fill it to make an ocean. Name your ocean. Name the other 5 oceans of the world</a:t>
                      </a:r>
                    </a:p>
                  </a:txBody>
                  <a:tcPr>
                    <a:solidFill>
                      <a:srgbClr val="E2F0D9">
                        <a:alpha val="49804"/>
                      </a:srgbClr>
                    </a:solidFill>
                  </a:tcPr>
                </a:tc>
                <a:tc>
                  <a:txBody>
                    <a:bodyPr/>
                    <a:lstStyle/>
                    <a:p>
                      <a:r>
                        <a:rPr lang="en-US" sz="1600" dirty="0"/>
                        <a:t>Mud</a:t>
                      </a:r>
                    </a:p>
                    <a:p>
                      <a:endParaRPr lang="en-US" sz="1600" dirty="0"/>
                    </a:p>
                  </a:txBody>
                  <a:tcPr>
                    <a:solidFill>
                      <a:srgbClr val="E2F0D9">
                        <a:alpha val="49804"/>
                      </a:srgbClr>
                    </a:solidFill>
                  </a:tcPr>
                </a:tc>
                <a:tc>
                  <a:txBody>
                    <a:bodyPr/>
                    <a:lstStyle/>
                    <a:p>
                      <a:r>
                        <a:rPr lang="en-US" sz="1600" dirty="0"/>
                        <a:t>Germs in mud</a:t>
                      </a:r>
                    </a:p>
                  </a:txBody>
                  <a:tcPr>
                    <a:solidFill>
                      <a:srgbClr val="E2F0D9">
                        <a:alpha val="49804"/>
                      </a:srgbClr>
                    </a:solidFill>
                  </a:tcPr>
                </a:tc>
                <a:tc>
                  <a:txBody>
                    <a:bodyPr/>
                    <a:lstStyle/>
                    <a:p>
                      <a:r>
                        <a:rPr lang="en-US" sz="1600" dirty="0"/>
                        <a:t>Children explore naming something knew and learn the names of the 5 oceans of the world</a:t>
                      </a:r>
                    </a:p>
                  </a:txBody>
                  <a:tcPr>
                    <a:solidFill>
                      <a:srgbClr val="E2F0D9">
                        <a:alpha val="49804"/>
                      </a:srgbClr>
                    </a:solidFill>
                  </a:tcPr>
                </a:tc>
                <a:extLst>
                  <a:ext uri="{0D108BD9-81ED-4DB2-BD59-A6C34878D82A}">
                    <a16:rowId xmlns:a16="http://schemas.microsoft.com/office/drawing/2014/main" val="1625638453"/>
                  </a:ext>
                </a:extLst>
              </a:tr>
              <a:tr h="836293">
                <a:tc>
                  <a:txBody>
                    <a:bodyPr/>
                    <a:lstStyle/>
                    <a:p>
                      <a:r>
                        <a:rPr lang="en-US" dirty="0"/>
                        <a:t>Mapwork - Use a map to find local footpaths and go on a new walk</a:t>
                      </a:r>
                    </a:p>
                  </a:txBody>
                  <a:tcPr>
                    <a:solidFill>
                      <a:srgbClr val="DEEBF7">
                        <a:alpha val="40000"/>
                      </a:srgbClr>
                    </a:solidFill>
                  </a:tcPr>
                </a:tc>
                <a:tc>
                  <a:txBody>
                    <a:bodyPr/>
                    <a:lstStyle/>
                    <a:p>
                      <a:r>
                        <a:rPr lang="en-US" sz="1600" dirty="0"/>
                        <a:t>Local map or online maps</a:t>
                      </a:r>
                    </a:p>
                  </a:txBody>
                  <a:tcPr>
                    <a:solidFill>
                      <a:srgbClr val="DEEBF7">
                        <a:alpha val="40000"/>
                      </a:srgbClr>
                    </a:solidFill>
                  </a:tcPr>
                </a:tc>
                <a:tc>
                  <a:txBody>
                    <a:bodyPr/>
                    <a:lstStyle/>
                    <a:p>
                      <a:r>
                        <a:rPr lang="en-US" sz="1600" dirty="0"/>
                        <a:t>Getting lost!</a:t>
                      </a:r>
                    </a:p>
                  </a:txBody>
                  <a:tcPr>
                    <a:solidFill>
                      <a:srgbClr val="DEEBF7">
                        <a:alpha val="40000"/>
                      </a:srgbClr>
                    </a:solidFill>
                  </a:tcPr>
                </a:tc>
                <a:tc>
                  <a:txBody>
                    <a:bodyPr/>
                    <a:lstStyle/>
                    <a:p>
                      <a:r>
                        <a:rPr lang="en-US" sz="1600" dirty="0"/>
                        <a:t>Children are part of the decision making, using local routes to improve their understanding of maps</a:t>
                      </a:r>
                    </a:p>
                  </a:txBody>
                  <a:tcPr>
                    <a:solidFill>
                      <a:srgbClr val="DEEBF7">
                        <a:alpha val="40000"/>
                      </a:srgbClr>
                    </a:solidFill>
                  </a:tcPr>
                </a:tc>
                <a:extLst>
                  <a:ext uri="{0D108BD9-81ED-4DB2-BD59-A6C34878D82A}">
                    <a16:rowId xmlns:a16="http://schemas.microsoft.com/office/drawing/2014/main" val="1832956772"/>
                  </a:ext>
                </a:extLst>
              </a:tr>
              <a:tr h="836293">
                <a:tc>
                  <a:txBody>
                    <a:bodyPr/>
                    <a:lstStyle/>
                    <a:p>
                      <a:r>
                        <a:rPr lang="en-GB" dirty="0"/>
                        <a:t>Direction - Use a compass to find north</a:t>
                      </a:r>
                      <a:endParaRPr lang="en-US" dirty="0"/>
                    </a:p>
                  </a:txBody>
                  <a:tcPr>
                    <a:solidFill>
                      <a:srgbClr val="F8CBAD">
                        <a:alpha val="40000"/>
                      </a:srgbClr>
                    </a:solidFill>
                  </a:tcPr>
                </a:tc>
                <a:tc>
                  <a:txBody>
                    <a:bodyPr/>
                    <a:lstStyle/>
                    <a:p>
                      <a:r>
                        <a:rPr lang="en-US" sz="1600" dirty="0"/>
                        <a:t>Compass (can be a phone app if required)</a:t>
                      </a:r>
                    </a:p>
                  </a:txBody>
                  <a:tcPr>
                    <a:solidFill>
                      <a:srgbClr val="F8CBAD">
                        <a:alpha val="40000"/>
                      </a:srgbClr>
                    </a:solidFill>
                  </a:tcPr>
                </a:tc>
                <a:tc>
                  <a:txBody>
                    <a:bodyPr/>
                    <a:lstStyle/>
                    <a:p>
                      <a:endParaRPr lang="en-US" sz="1600" dirty="0"/>
                    </a:p>
                  </a:txBody>
                  <a:tcPr>
                    <a:solidFill>
                      <a:srgbClr val="F8CBAD">
                        <a:alpha val="40000"/>
                      </a:srgbClr>
                    </a:solidFill>
                  </a:tcPr>
                </a:tc>
                <a:tc>
                  <a:txBody>
                    <a:bodyPr/>
                    <a:lstStyle/>
                    <a:p>
                      <a:r>
                        <a:rPr lang="en-US" sz="1600" dirty="0"/>
                        <a:t>Children learn the 4 main compass points</a:t>
                      </a:r>
                    </a:p>
                  </a:txBody>
                  <a:tcPr>
                    <a:solidFill>
                      <a:srgbClr val="F8CBAD">
                        <a:alpha val="40000"/>
                      </a:srgbClr>
                    </a:solidFill>
                  </a:tcPr>
                </a:tc>
                <a:extLst>
                  <a:ext uri="{0D108BD9-81ED-4DB2-BD59-A6C34878D82A}">
                    <a16:rowId xmlns:a16="http://schemas.microsoft.com/office/drawing/2014/main" val="3027548344"/>
                  </a:ext>
                </a:extLst>
              </a:tr>
              <a:tr h="811980">
                <a:tc>
                  <a:txBody>
                    <a:bodyPr/>
                    <a:lstStyle/>
                    <a:p>
                      <a:r>
                        <a:rPr lang="en-US" dirty="0"/>
                        <a:t>Weather - Measure rainfall in a week</a:t>
                      </a:r>
                    </a:p>
                  </a:txBody>
                  <a:tcPr>
                    <a:solidFill>
                      <a:srgbClr val="DEC8EE">
                        <a:alpha val="50196"/>
                      </a:srgbClr>
                    </a:solidFill>
                  </a:tcPr>
                </a:tc>
                <a:tc>
                  <a:txBody>
                    <a:bodyPr/>
                    <a:lstStyle/>
                    <a:p>
                      <a:r>
                        <a:rPr lang="en-US" sz="1600" dirty="0"/>
                        <a:t>Measure jug or similar</a:t>
                      </a:r>
                    </a:p>
                    <a:p>
                      <a:r>
                        <a:rPr lang="en-US" sz="1600" dirty="0"/>
                        <a:t>Graduated scale (if not on the jug)</a:t>
                      </a:r>
                    </a:p>
                  </a:txBody>
                  <a:tcPr>
                    <a:solidFill>
                      <a:srgbClr val="DEC8EE">
                        <a:alpha val="50196"/>
                      </a:srgbClr>
                    </a:solidFill>
                  </a:tcPr>
                </a:tc>
                <a:tc>
                  <a:txBody>
                    <a:bodyPr/>
                    <a:lstStyle/>
                    <a:p>
                      <a:r>
                        <a:rPr lang="en-US" sz="1600" dirty="0"/>
                        <a:t>The floor might get wet!</a:t>
                      </a:r>
                    </a:p>
                  </a:txBody>
                  <a:tcPr>
                    <a:solidFill>
                      <a:srgbClr val="DEC8EE">
                        <a:alpha val="50196"/>
                      </a:srgbClr>
                    </a:solidFill>
                  </a:tcPr>
                </a:tc>
                <a:tc>
                  <a:txBody>
                    <a:bodyPr/>
                    <a:lstStyle/>
                    <a:p>
                      <a:r>
                        <a:rPr lang="en-US" sz="1600" dirty="0"/>
                        <a:t>Children start to appreciate the amount of rain that can fall in a week</a:t>
                      </a:r>
                    </a:p>
                  </a:txBody>
                  <a:tcPr>
                    <a:solidFill>
                      <a:srgbClr val="DEC8EE">
                        <a:alpha val="50196"/>
                      </a:srgbClr>
                    </a:solidFill>
                  </a:tcPr>
                </a:tc>
                <a:extLst>
                  <a:ext uri="{0D108BD9-81ED-4DB2-BD59-A6C34878D82A}">
                    <a16:rowId xmlns:a16="http://schemas.microsoft.com/office/drawing/2014/main" val="3319175170"/>
                  </a:ext>
                </a:extLst>
              </a:tr>
            </a:tbl>
          </a:graphicData>
        </a:graphic>
      </p:graphicFrame>
      <p:pic>
        <p:nvPicPr>
          <p:cNvPr id="7" name="Picture 6" descr="Logo, company name&#10;&#10;Description automatically generated">
            <a:extLst>
              <a:ext uri="{FF2B5EF4-FFF2-40B4-BE49-F238E27FC236}">
                <a16:creationId xmlns:a16="http://schemas.microsoft.com/office/drawing/2014/main" id="{969E6311-1DC9-3C49-A2C0-27E2AF98F05C}"/>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Tree>
    <p:extLst>
      <p:ext uri="{BB962C8B-B14F-4D97-AF65-F5344CB8AC3E}">
        <p14:creationId xmlns:p14="http://schemas.microsoft.com/office/powerpoint/2010/main" val="28229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61928BD-E2C9-43A5-8873-3E13495C134A}"/>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p:spPr>
        <p:txBody>
          <a:bodyPr>
            <a:normAutofit/>
          </a:bodyPr>
          <a:lstStyle/>
          <a:p>
            <a:r>
              <a:rPr lang="en-US" dirty="0"/>
              <a:t>It’s just a drop in the ocean</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830997"/>
          </a:xfrm>
          <a:prstGeom prst="rect">
            <a:avLst/>
          </a:prstGeom>
          <a:solidFill>
            <a:schemeClr val="accent2"/>
          </a:solidFill>
        </p:spPr>
        <p:txBody>
          <a:bodyPr wrap="square" rtlCol="0">
            <a:spAutoFit/>
          </a:bodyPr>
          <a:lstStyle/>
          <a:p>
            <a:r>
              <a:rPr lang="en-US" sz="2400" dirty="0"/>
              <a:t>Oceans are enormous areas of water. There are 5 oceans on our planet: Pacific, Atlantic, Indian, Southern and Arctic Oceans</a:t>
            </a:r>
            <a:endParaRPr lang="en-US" sz="2000" dirty="0"/>
          </a:p>
        </p:txBody>
      </p:sp>
      <p:sp>
        <p:nvSpPr>
          <p:cNvPr id="7" name="TextBox 6">
            <a:extLst>
              <a:ext uri="{FF2B5EF4-FFF2-40B4-BE49-F238E27FC236}">
                <a16:creationId xmlns:a16="http://schemas.microsoft.com/office/drawing/2014/main" id="{688D0E8E-5C85-6743-9310-D1C4B00525A6}"/>
              </a:ext>
            </a:extLst>
          </p:cNvPr>
          <p:cNvSpPr txBox="1"/>
          <p:nvPr/>
        </p:nvSpPr>
        <p:spPr>
          <a:xfrm>
            <a:off x="8563329" y="1985678"/>
            <a:ext cx="3515384" cy="707886"/>
          </a:xfrm>
          <a:prstGeom prst="rect">
            <a:avLst/>
          </a:prstGeom>
          <a:solidFill>
            <a:srgbClr val="92D050"/>
          </a:solidFill>
        </p:spPr>
        <p:txBody>
          <a:bodyPr wrap="square" rtlCol="0">
            <a:spAutoFit/>
          </a:bodyPr>
          <a:lstStyle/>
          <a:p>
            <a:r>
              <a:rPr lang="en-US" sz="2000" dirty="0"/>
              <a:t>Let the hole fill with water to make your own mini ocean</a:t>
            </a:r>
          </a:p>
        </p:txBody>
      </p:sp>
      <p:sp>
        <p:nvSpPr>
          <p:cNvPr id="8" name="TextBox 7">
            <a:extLst>
              <a:ext uri="{FF2B5EF4-FFF2-40B4-BE49-F238E27FC236}">
                <a16:creationId xmlns:a16="http://schemas.microsoft.com/office/drawing/2014/main" id="{B9EA4E60-8DCA-FF42-979D-CB1E99630A6E}"/>
              </a:ext>
            </a:extLst>
          </p:cNvPr>
          <p:cNvSpPr txBox="1"/>
          <p:nvPr/>
        </p:nvSpPr>
        <p:spPr>
          <a:xfrm>
            <a:off x="1000022" y="2052218"/>
            <a:ext cx="2629362" cy="400110"/>
          </a:xfrm>
          <a:prstGeom prst="rect">
            <a:avLst/>
          </a:prstGeom>
          <a:solidFill>
            <a:srgbClr val="00B050"/>
          </a:solidFill>
        </p:spPr>
        <p:txBody>
          <a:bodyPr wrap="square" rtlCol="0">
            <a:spAutoFit/>
          </a:bodyPr>
          <a:lstStyle/>
          <a:p>
            <a:r>
              <a:rPr lang="en-US" sz="2000" dirty="0"/>
              <a:t>Dig a hole in some mud</a:t>
            </a:r>
          </a:p>
        </p:txBody>
      </p:sp>
      <p:sp>
        <p:nvSpPr>
          <p:cNvPr id="10" name="TextBox 9">
            <a:extLst>
              <a:ext uri="{FF2B5EF4-FFF2-40B4-BE49-F238E27FC236}">
                <a16:creationId xmlns:a16="http://schemas.microsoft.com/office/drawing/2014/main" id="{6BA5AAE2-5B47-3540-822D-4B78EF6B377B}"/>
              </a:ext>
            </a:extLst>
          </p:cNvPr>
          <p:cNvSpPr txBox="1"/>
          <p:nvPr/>
        </p:nvSpPr>
        <p:spPr>
          <a:xfrm>
            <a:off x="8562615" y="3346241"/>
            <a:ext cx="3509641" cy="707886"/>
          </a:xfrm>
          <a:prstGeom prst="rect">
            <a:avLst/>
          </a:prstGeom>
          <a:solidFill>
            <a:srgbClr val="00B050"/>
          </a:solidFill>
        </p:spPr>
        <p:txBody>
          <a:bodyPr wrap="square" rtlCol="0">
            <a:spAutoFit/>
          </a:bodyPr>
          <a:lstStyle/>
          <a:p>
            <a:pPr algn="just"/>
            <a:r>
              <a:rPr lang="en-US" sz="2000" dirty="0">
                <a:sym typeface="Wingdings" pitchFamily="2" charset="2"/>
              </a:rPr>
              <a:t>How long will your ocean stay for?</a:t>
            </a:r>
            <a:endParaRPr lang="en-US" sz="2000" dirty="0"/>
          </a:p>
        </p:txBody>
      </p:sp>
      <p:sp>
        <p:nvSpPr>
          <p:cNvPr id="27" name="TextBox 26">
            <a:extLst>
              <a:ext uri="{FF2B5EF4-FFF2-40B4-BE49-F238E27FC236}">
                <a16:creationId xmlns:a16="http://schemas.microsoft.com/office/drawing/2014/main" id="{8E109E89-21C3-4F5B-88CD-6C6D3F1B0ADD}"/>
              </a:ext>
            </a:extLst>
          </p:cNvPr>
          <p:cNvSpPr txBox="1"/>
          <p:nvPr/>
        </p:nvSpPr>
        <p:spPr>
          <a:xfrm>
            <a:off x="130483" y="3351699"/>
            <a:ext cx="3498901" cy="1323439"/>
          </a:xfrm>
          <a:prstGeom prst="rect">
            <a:avLst/>
          </a:prstGeom>
          <a:solidFill>
            <a:schemeClr val="accent2"/>
          </a:solidFill>
        </p:spPr>
        <p:txBody>
          <a:bodyPr wrap="square" rtlCol="0">
            <a:spAutoFit/>
          </a:bodyPr>
          <a:lstStyle/>
          <a:p>
            <a:r>
              <a:rPr lang="en-US" sz="2000" dirty="0"/>
              <a:t>Give your ocean a name. Maybe you’ll name it after the place you live in, or maybe after you!</a:t>
            </a:r>
            <a:endParaRPr lang="en-US" dirty="0"/>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pic>
        <p:nvPicPr>
          <p:cNvPr id="4098" name="Picture 2" descr="Fun Friday: Dig in the Dirt">
            <a:extLst>
              <a:ext uri="{FF2B5EF4-FFF2-40B4-BE49-F238E27FC236}">
                <a16:creationId xmlns:a16="http://schemas.microsoft.com/office/drawing/2014/main" id="{ED1FDA55-A66B-4621-B347-CC41197A36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68" t="59148"/>
          <a:stretch/>
        </p:blipFill>
        <p:spPr bwMode="auto">
          <a:xfrm>
            <a:off x="3739068" y="1871694"/>
            <a:ext cx="4713864" cy="3614706"/>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a:extLst>
              <a:ext uri="{FF2B5EF4-FFF2-40B4-BE49-F238E27FC236}">
                <a16:creationId xmlns:a16="http://schemas.microsoft.com/office/drawing/2014/main" id="{828BE7BB-317B-A249-B139-AEF469937F65}"/>
              </a:ext>
            </a:extLst>
          </p:cNvPr>
          <p:cNvSpPr/>
          <p:nvPr/>
        </p:nvSpPr>
        <p:spPr>
          <a:xfrm>
            <a:off x="6232497" y="4817598"/>
            <a:ext cx="3653512" cy="1697569"/>
          </a:xfrm>
          <a:prstGeom prst="cloudCallout">
            <a:avLst>
              <a:gd name="adj1" fmla="val -54033"/>
              <a:gd name="adj2" fmla="val 60301"/>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Can you learn and remember the names of the 5 oceans of the world?</a:t>
            </a:r>
          </a:p>
        </p:txBody>
      </p:sp>
    </p:spTree>
    <p:extLst>
      <p:ext uri="{BB962C8B-B14F-4D97-AF65-F5344CB8AC3E}">
        <p14:creationId xmlns:p14="http://schemas.microsoft.com/office/powerpoint/2010/main" val="23702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1000" fill="hold"/>
                                        <p:tgtEl>
                                          <p:spTgt spid="4098"/>
                                        </p:tgtEl>
                                        <p:attrNameLst>
                                          <p:attrName>ppt_w</p:attrName>
                                        </p:attrNameLst>
                                      </p:cBhvr>
                                      <p:tavLst>
                                        <p:tav tm="0">
                                          <p:val>
                                            <p:fltVal val="0"/>
                                          </p:val>
                                        </p:tav>
                                        <p:tav tm="100000">
                                          <p:val>
                                            <p:strVal val="#ppt_w"/>
                                          </p:val>
                                        </p:tav>
                                      </p:tavLst>
                                    </p:anim>
                                    <p:anim calcmode="lin" valueType="num">
                                      <p:cBhvr>
                                        <p:cTn id="27" dur="1000" fill="hold"/>
                                        <p:tgtEl>
                                          <p:spTgt spid="4098"/>
                                        </p:tgtEl>
                                        <p:attrNameLst>
                                          <p:attrName>ppt_h</p:attrName>
                                        </p:attrNameLst>
                                      </p:cBhvr>
                                      <p:tavLst>
                                        <p:tav tm="0">
                                          <p:val>
                                            <p:fltVal val="0"/>
                                          </p:val>
                                        </p:tav>
                                        <p:tav tm="100000">
                                          <p:val>
                                            <p:strVal val="#ppt_h"/>
                                          </p:val>
                                        </p:tav>
                                      </p:tavLst>
                                    </p:anim>
                                    <p:animEffect transition="in" filter="fade">
                                      <p:cBhvr>
                                        <p:cTn id="28" dur="1000"/>
                                        <p:tgtEl>
                                          <p:spTgt spid="409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Effect transition="in" filter="fade">
                                      <p:cBhvr>
                                        <p:cTn id="49" dur="1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Effect transition="in" filter="fade">
                                      <p:cBhvr>
                                        <p:cTn id="5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0" grpId="0" animBg="1"/>
      <p:bldP spid="27"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9244CB-D2D9-4A90-A684-09D7E1FAA276}"/>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p:spPr>
        <p:txBody>
          <a:bodyPr>
            <a:normAutofit/>
          </a:bodyPr>
          <a:lstStyle/>
          <a:p>
            <a:r>
              <a:rPr lang="en-US" dirty="0"/>
              <a:t>It’s just a hop, skip and jump away</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461665"/>
          </a:xfrm>
          <a:prstGeom prst="rect">
            <a:avLst/>
          </a:prstGeom>
          <a:solidFill>
            <a:schemeClr val="accent2">
              <a:lumMod val="50000"/>
            </a:schemeClr>
          </a:solidFill>
        </p:spPr>
        <p:txBody>
          <a:bodyPr wrap="square" rtlCol="0">
            <a:spAutoFit/>
          </a:bodyPr>
          <a:lstStyle/>
          <a:p>
            <a:r>
              <a:rPr lang="en-US" sz="2400" dirty="0">
                <a:solidFill>
                  <a:schemeClr val="bg1"/>
                </a:solidFill>
              </a:rPr>
              <a:t>There are thousands of miles of footpaths all over the UK and they have all been mapped.</a:t>
            </a:r>
            <a:endParaRPr lang="en-US" sz="2000" dirty="0">
              <a:solidFill>
                <a:schemeClr val="bg1"/>
              </a:solidFill>
            </a:endParaRPr>
          </a:p>
        </p:txBody>
      </p:sp>
      <p:sp>
        <p:nvSpPr>
          <p:cNvPr id="7" name="TextBox 6">
            <a:extLst>
              <a:ext uri="{FF2B5EF4-FFF2-40B4-BE49-F238E27FC236}">
                <a16:creationId xmlns:a16="http://schemas.microsoft.com/office/drawing/2014/main" id="{688D0E8E-5C85-6743-9310-D1C4B00525A6}"/>
              </a:ext>
            </a:extLst>
          </p:cNvPr>
          <p:cNvSpPr txBox="1"/>
          <p:nvPr/>
        </p:nvSpPr>
        <p:spPr>
          <a:xfrm>
            <a:off x="4757058" y="2129073"/>
            <a:ext cx="4163008" cy="400110"/>
          </a:xfrm>
          <a:prstGeom prst="rect">
            <a:avLst/>
          </a:prstGeom>
          <a:solidFill>
            <a:srgbClr val="996600"/>
          </a:solidFill>
        </p:spPr>
        <p:txBody>
          <a:bodyPr wrap="square" rtlCol="0">
            <a:spAutoFit/>
          </a:bodyPr>
          <a:lstStyle/>
          <a:p>
            <a:r>
              <a:rPr lang="en-US" sz="2000" dirty="0">
                <a:solidFill>
                  <a:schemeClr val="bg1"/>
                </a:solidFill>
              </a:rPr>
              <a:t>On an OS Map, they are green dashes.</a:t>
            </a:r>
          </a:p>
        </p:txBody>
      </p:sp>
      <p:sp>
        <p:nvSpPr>
          <p:cNvPr id="8" name="TextBox 7">
            <a:extLst>
              <a:ext uri="{FF2B5EF4-FFF2-40B4-BE49-F238E27FC236}">
                <a16:creationId xmlns:a16="http://schemas.microsoft.com/office/drawing/2014/main" id="{B9EA4E60-8DCA-FF42-979D-CB1E99630A6E}"/>
              </a:ext>
            </a:extLst>
          </p:cNvPr>
          <p:cNvSpPr txBox="1"/>
          <p:nvPr/>
        </p:nvSpPr>
        <p:spPr>
          <a:xfrm>
            <a:off x="620532" y="1530452"/>
            <a:ext cx="11451725" cy="400110"/>
          </a:xfrm>
          <a:prstGeom prst="rect">
            <a:avLst/>
          </a:prstGeom>
          <a:solidFill>
            <a:srgbClr val="CC6600"/>
          </a:solidFill>
        </p:spPr>
        <p:txBody>
          <a:bodyPr wrap="none" rtlCol="0">
            <a:spAutoFit/>
          </a:bodyPr>
          <a:lstStyle/>
          <a:p>
            <a:r>
              <a:rPr lang="en-US" sz="2000" dirty="0">
                <a:solidFill>
                  <a:schemeClr val="bg1"/>
                </a:solidFill>
              </a:rPr>
              <a:t>Using a local map or online mapping (such as footpathmap.co.uk), can you find some local footpaths to you?</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pic>
        <p:nvPicPr>
          <p:cNvPr id="3074" name="Picture 2" descr="Extending the footpath network">
            <a:extLst>
              <a:ext uri="{FF2B5EF4-FFF2-40B4-BE49-F238E27FC236}">
                <a16:creationId xmlns:a16="http://schemas.microsoft.com/office/drawing/2014/main" id="{4D13F184-8BBA-4FD4-9E2D-953B26589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26" y="2109462"/>
            <a:ext cx="38100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D03E4F2-C818-40DF-B171-06C71A743AAB}"/>
              </a:ext>
            </a:extLst>
          </p:cNvPr>
          <p:cNvPicPr>
            <a:picLocks noChangeAspect="1"/>
          </p:cNvPicPr>
          <p:nvPr/>
        </p:nvPicPr>
        <p:blipFill rotWithShape="1">
          <a:blip r:embed="rId4"/>
          <a:srcRect l="36276" t="22510" b="12551"/>
          <a:stretch/>
        </p:blipFill>
        <p:spPr>
          <a:xfrm>
            <a:off x="4897794" y="2636544"/>
            <a:ext cx="3881535" cy="2224999"/>
          </a:xfrm>
          <a:prstGeom prst="rect">
            <a:avLst/>
          </a:prstGeom>
        </p:spPr>
      </p:pic>
      <p:sp>
        <p:nvSpPr>
          <p:cNvPr id="11" name="Cloud Callout 10">
            <a:extLst>
              <a:ext uri="{FF2B5EF4-FFF2-40B4-BE49-F238E27FC236}">
                <a16:creationId xmlns:a16="http://schemas.microsoft.com/office/drawing/2014/main" id="{828BE7BB-317B-A249-B139-AEF469937F65}"/>
              </a:ext>
            </a:extLst>
          </p:cNvPr>
          <p:cNvSpPr/>
          <p:nvPr/>
        </p:nvSpPr>
        <p:spPr>
          <a:xfrm>
            <a:off x="7522028" y="3843348"/>
            <a:ext cx="4550229" cy="2159105"/>
          </a:xfrm>
          <a:prstGeom prst="cloudCallout">
            <a:avLst>
              <a:gd name="adj1" fmla="val -46110"/>
              <a:gd name="adj2" fmla="val 79276"/>
            </a:avLst>
          </a:prstGeom>
          <a:solidFill>
            <a:schemeClr val="accent2">
              <a:lumMod val="50000"/>
            </a:scheme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Can you make a route, using footpaths, that you could follow for your next family walk?</a:t>
            </a:r>
          </a:p>
        </p:txBody>
      </p:sp>
    </p:spTree>
    <p:extLst>
      <p:ext uri="{BB962C8B-B14F-4D97-AF65-F5344CB8AC3E}">
        <p14:creationId xmlns:p14="http://schemas.microsoft.com/office/powerpoint/2010/main" val="39564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Effect transition="in" filter="fade">
                                      <p:cBhvr>
                                        <p:cTn id="21" dur="10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Effect transition="in" filter="fade">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1014E4-DEBD-4F52-B2C8-F8E6F2863B77}"/>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p:spPr>
        <p:txBody>
          <a:bodyPr>
            <a:normAutofit/>
          </a:bodyPr>
          <a:lstStyle/>
          <a:p>
            <a:r>
              <a:rPr lang="en-US" dirty="0"/>
              <a:t>Which way are you bearing?</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
        <p:nvSpPr>
          <p:cNvPr id="27" name="TextBox 26">
            <a:extLst>
              <a:ext uri="{FF2B5EF4-FFF2-40B4-BE49-F238E27FC236}">
                <a16:creationId xmlns:a16="http://schemas.microsoft.com/office/drawing/2014/main" id="{CD939AB9-FB24-4803-B7D0-0541398D934D}"/>
              </a:ext>
            </a:extLst>
          </p:cNvPr>
          <p:cNvSpPr txBox="1"/>
          <p:nvPr/>
        </p:nvSpPr>
        <p:spPr>
          <a:xfrm>
            <a:off x="130483" y="860714"/>
            <a:ext cx="11941774" cy="830997"/>
          </a:xfrm>
          <a:prstGeom prst="rect">
            <a:avLst/>
          </a:prstGeom>
          <a:solidFill>
            <a:schemeClr val="accent4">
              <a:lumMod val="75000"/>
            </a:schemeClr>
          </a:solidFill>
        </p:spPr>
        <p:txBody>
          <a:bodyPr wrap="square" rtlCol="0">
            <a:spAutoFit/>
          </a:bodyPr>
          <a:lstStyle/>
          <a:p>
            <a:r>
              <a:rPr lang="en-US" sz="2400" dirty="0">
                <a:solidFill>
                  <a:schemeClr val="bg1"/>
                </a:solidFill>
              </a:rPr>
              <a:t>Compasses have been used for hundreds of years to show people which direction to go in, both on land and on sea.</a:t>
            </a:r>
            <a:endParaRPr lang="en-US" sz="2000" dirty="0">
              <a:solidFill>
                <a:schemeClr val="bg1"/>
              </a:solidFill>
            </a:endParaRPr>
          </a:p>
        </p:txBody>
      </p:sp>
      <p:sp>
        <p:nvSpPr>
          <p:cNvPr id="28" name="TextBox 27">
            <a:extLst>
              <a:ext uri="{FF2B5EF4-FFF2-40B4-BE49-F238E27FC236}">
                <a16:creationId xmlns:a16="http://schemas.microsoft.com/office/drawing/2014/main" id="{654406FD-B469-418A-92DD-CC35D66C3AE6}"/>
              </a:ext>
            </a:extLst>
          </p:cNvPr>
          <p:cNvSpPr txBox="1"/>
          <p:nvPr/>
        </p:nvSpPr>
        <p:spPr>
          <a:xfrm>
            <a:off x="130483" y="2572244"/>
            <a:ext cx="3710764" cy="2246769"/>
          </a:xfrm>
          <a:prstGeom prst="rect">
            <a:avLst/>
          </a:prstGeom>
          <a:solidFill>
            <a:srgbClr val="FFC000"/>
          </a:solidFill>
        </p:spPr>
        <p:txBody>
          <a:bodyPr wrap="square" rtlCol="0">
            <a:spAutoFit/>
          </a:bodyPr>
          <a:lstStyle/>
          <a:p>
            <a:pPr algn="ctr"/>
            <a:r>
              <a:rPr lang="en-US" sz="2000" dirty="0">
                <a:solidFill>
                  <a:sysClr val="windowText" lastClr="000000"/>
                </a:solidFill>
              </a:rPr>
              <a:t>If you have a compass, turn the bevel until ‘N’ is pointing away from you. There may be an arrow drawn on the plastic showing which way to hold the compass with the arrow facing away from you.</a:t>
            </a:r>
          </a:p>
        </p:txBody>
      </p:sp>
      <p:sp>
        <p:nvSpPr>
          <p:cNvPr id="29" name="TextBox 28">
            <a:extLst>
              <a:ext uri="{FF2B5EF4-FFF2-40B4-BE49-F238E27FC236}">
                <a16:creationId xmlns:a16="http://schemas.microsoft.com/office/drawing/2014/main" id="{E6EBCCFE-4DED-4F82-A4B7-4F7A42EEE6C0}"/>
              </a:ext>
            </a:extLst>
          </p:cNvPr>
          <p:cNvSpPr txBox="1"/>
          <p:nvPr/>
        </p:nvSpPr>
        <p:spPr>
          <a:xfrm>
            <a:off x="8350753" y="2000250"/>
            <a:ext cx="3710764" cy="1323439"/>
          </a:xfrm>
          <a:prstGeom prst="rect">
            <a:avLst/>
          </a:prstGeom>
          <a:solidFill>
            <a:srgbClr val="7F6000"/>
          </a:solidFill>
        </p:spPr>
        <p:txBody>
          <a:bodyPr wrap="square" rtlCol="0">
            <a:spAutoFit/>
          </a:bodyPr>
          <a:lstStyle/>
          <a:p>
            <a:r>
              <a:rPr lang="en-US" sz="2000" dirty="0">
                <a:solidFill>
                  <a:schemeClr val="bg1"/>
                </a:solidFill>
              </a:rPr>
              <a:t>Turning only your body, rotate until the moving red pin is pointing towards the ‘N’.</a:t>
            </a:r>
          </a:p>
          <a:p>
            <a:r>
              <a:rPr lang="en-US" sz="2000" dirty="0">
                <a:solidFill>
                  <a:schemeClr val="bg1"/>
                </a:solidFill>
              </a:rPr>
              <a:t>You are now facing North!</a:t>
            </a:r>
          </a:p>
        </p:txBody>
      </p:sp>
      <p:pic>
        <p:nvPicPr>
          <p:cNvPr id="2050" name="Picture 2" descr="grough — Eastern turn for compasses for first time in 200 ...">
            <a:extLst>
              <a:ext uri="{FF2B5EF4-FFF2-40B4-BE49-F238E27FC236}">
                <a16:creationId xmlns:a16="http://schemas.microsoft.com/office/drawing/2014/main" id="{753AD9A8-35DF-4EB5-B580-319D7643C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2233517"/>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5AD133D-8597-41A2-877C-107F7E5FDCF8}"/>
              </a:ext>
            </a:extLst>
          </p:cNvPr>
          <p:cNvSpPr txBox="1"/>
          <p:nvPr/>
        </p:nvSpPr>
        <p:spPr>
          <a:xfrm>
            <a:off x="8350898" y="3457128"/>
            <a:ext cx="3721359" cy="1938992"/>
          </a:xfrm>
          <a:prstGeom prst="rect">
            <a:avLst/>
          </a:prstGeom>
          <a:solidFill>
            <a:schemeClr val="accent4">
              <a:lumMod val="75000"/>
            </a:schemeClr>
          </a:solidFill>
        </p:spPr>
        <p:txBody>
          <a:bodyPr wrap="square" rtlCol="0">
            <a:spAutoFit/>
          </a:bodyPr>
          <a:lstStyle/>
          <a:p>
            <a:r>
              <a:rPr lang="en-US" sz="2000" dirty="0">
                <a:solidFill>
                  <a:schemeClr val="bg1"/>
                </a:solidFill>
              </a:rPr>
              <a:t>If you are using an app, hold your phone horizontally against your tummy. Turn your body (not the phone) until the arrow points to ‘N’. </a:t>
            </a:r>
          </a:p>
          <a:p>
            <a:r>
              <a:rPr lang="en-US" sz="2000" dirty="0">
                <a:solidFill>
                  <a:schemeClr val="bg1"/>
                </a:solidFill>
              </a:rPr>
              <a:t>You are now facing North!</a:t>
            </a:r>
            <a:endParaRPr lang="en-US" dirty="0">
              <a:solidFill>
                <a:schemeClr val="bg1"/>
              </a:solidFill>
            </a:endParaRPr>
          </a:p>
        </p:txBody>
      </p:sp>
      <p:sp>
        <p:nvSpPr>
          <p:cNvPr id="31" name="Cloud Callout 25">
            <a:extLst>
              <a:ext uri="{FF2B5EF4-FFF2-40B4-BE49-F238E27FC236}">
                <a16:creationId xmlns:a16="http://schemas.microsoft.com/office/drawing/2014/main" id="{AC3C603E-CD00-411C-A22F-AB0F14DAD4FF}"/>
              </a:ext>
            </a:extLst>
          </p:cNvPr>
          <p:cNvSpPr/>
          <p:nvPr/>
        </p:nvSpPr>
        <p:spPr>
          <a:xfrm>
            <a:off x="1530683" y="5110634"/>
            <a:ext cx="3181276" cy="1604249"/>
          </a:xfrm>
          <a:prstGeom prst="cloudCallout">
            <a:avLst>
              <a:gd name="adj1" fmla="val -44270"/>
              <a:gd name="adj2" fmla="val -66998"/>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 you know the names of the other 3 main directions on a compass?</a:t>
            </a:r>
          </a:p>
        </p:txBody>
      </p:sp>
      <p:sp>
        <p:nvSpPr>
          <p:cNvPr id="33" name="Cloud Callout 25">
            <a:extLst>
              <a:ext uri="{FF2B5EF4-FFF2-40B4-BE49-F238E27FC236}">
                <a16:creationId xmlns:a16="http://schemas.microsoft.com/office/drawing/2014/main" id="{705A88E8-8FD4-452C-A716-C687032EE574}"/>
              </a:ext>
            </a:extLst>
          </p:cNvPr>
          <p:cNvSpPr/>
          <p:nvPr/>
        </p:nvSpPr>
        <p:spPr>
          <a:xfrm>
            <a:off x="5322723" y="5110634"/>
            <a:ext cx="3181276" cy="1604249"/>
          </a:xfrm>
          <a:prstGeom prst="cloudCallout">
            <a:avLst>
              <a:gd name="adj1" fmla="val 67110"/>
              <a:gd name="adj2" fmla="val -30356"/>
            </a:avLst>
          </a:prstGeom>
          <a:solidFill>
            <a:srgbClr val="7F6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 you turn to face these 3 directions too?</a:t>
            </a:r>
          </a:p>
        </p:txBody>
      </p:sp>
    </p:spTree>
    <p:extLst>
      <p:ext uri="{BB962C8B-B14F-4D97-AF65-F5344CB8AC3E}">
        <p14:creationId xmlns:p14="http://schemas.microsoft.com/office/powerpoint/2010/main" val="70140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fltVal val="0"/>
                                          </p:val>
                                        </p:tav>
                                        <p:tav tm="100000">
                                          <p:val>
                                            <p:strVal val="#ppt_w"/>
                                          </p:val>
                                        </p:tav>
                                      </p:tavLst>
                                    </p:anim>
                                    <p:anim calcmode="lin" valueType="num">
                                      <p:cBhvr>
                                        <p:cTn id="15" dur="1000" fill="hold"/>
                                        <p:tgtEl>
                                          <p:spTgt spid="27"/>
                                        </p:tgtEl>
                                        <p:attrNameLst>
                                          <p:attrName>ppt_h</p:attrName>
                                        </p:attrNameLst>
                                      </p:cBhvr>
                                      <p:tavLst>
                                        <p:tav tm="0">
                                          <p:val>
                                            <p:fltVal val="0"/>
                                          </p:val>
                                        </p:tav>
                                        <p:tav tm="100000">
                                          <p:val>
                                            <p:strVal val="#ppt_h"/>
                                          </p:val>
                                        </p:tav>
                                      </p:tavLst>
                                    </p:anim>
                                    <p:animEffect transition="in" filter="fade">
                                      <p:cBhvr>
                                        <p:cTn id="16" dur="1000"/>
                                        <p:tgtEl>
                                          <p:spTgt spid="27"/>
                                        </p:tgtEl>
                                      </p:cBhvr>
                                    </p:animEffect>
                                  </p:childTnLst>
                                </p:cTn>
                              </p:par>
                              <p:par>
                                <p:cTn id="17" presetID="53" presetClass="entr" presetSubtype="16"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Effect transition="in" filter="fade">
                                      <p:cBhvr>
                                        <p:cTn id="21" dur="1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ppt_w</p:attrName>
                                        </p:attrNameLst>
                                      </p:cBhvr>
                                      <p:tavLst>
                                        <p:tav tm="0">
                                          <p:val>
                                            <p:fltVal val="0"/>
                                          </p:val>
                                        </p:tav>
                                        <p:tav tm="100000">
                                          <p:val>
                                            <p:strVal val="#ppt_w"/>
                                          </p:val>
                                        </p:tav>
                                      </p:tavLst>
                                    </p:anim>
                                    <p:anim calcmode="lin" valueType="num">
                                      <p:cBhvr>
                                        <p:cTn id="27" dur="1000" fill="hold"/>
                                        <p:tgtEl>
                                          <p:spTgt spid="28"/>
                                        </p:tgtEl>
                                        <p:attrNameLst>
                                          <p:attrName>ppt_h</p:attrName>
                                        </p:attrNameLst>
                                      </p:cBhvr>
                                      <p:tavLst>
                                        <p:tav tm="0">
                                          <p:val>
                                            <p:fltVal val="0"/>
                                          </p:val>
                                        </p:tav>
                                        <p:tav tm="100000">
                                          <p:val>
                                            <p:strVal val="#ppt_h"/>
                                          </p:val>
                                        </p:tav>
                                      </p:tavLst>
                                    </p:anim>
                                    <p:animEffect transition="in" filter="fade">
                                      <p:cBhvr>
                                        <p:cTn id="28" dur="10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Effect transition="in" filter="fade">
                                      <p:cBhvr>
                                        <p:cTn id="33" dur="1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animEffect transition="in" filter="fade">
                                      <p:cBhvr>
                                        <p:cTn id="40" dur="10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2" grpId="0" animBg="1"/>
      <p:bldP spid="31"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73BCE4-B6C5-44F0-AEBA-B1F4C37BAFBA}"/>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a:ln>
            <a:noFill/>
          </a:ln>
        </p:spPr>
        <p:txBody>
          <a:bodyPr>
            <a:normAutofit/>
          </a:bodyPr>
          <a:lstStyle/>
          <a:p>
            <a:r>
              <a:rPr lang="en-US" dirty="0"/>
              <a:t>Let it come in floods!</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830997"/>
          </a:xfrm>
          <a:prstGeom prst="rect">
            <a:avLst/>
          </a:prstGeom>
          <a:solidFill>
            <a:schemeClr val="accent1"/>
          </a:solidFill>
        </p:spPr>
        <p:txBody>
          <a:bodyPr wrap="square" rtlCol="0">
            <a:spAutoFit/>
          </a:bodyPr>
          <a:lstStyle/>
          <a:p>
            <a:r>
              <a:rPr lang="en-US" sz="2400" dirty="0">
                <a:solidFill>
                  <a:schemeClr val="bg1"/>
                </a:solidFill>
              </a:rPr>
              <a:t>The UK has a lot of rainfall! If you collect the rain for a week in one spot, you will be able to workout how much rain fell.</a:t>
            </a:r>
            <a:endParaRPr lang="en-US" sz="2000" dirty="0">
              <a:solidFill>
                <a:schemeClr val="bg1"/>
              </a:solidFill>
            </a:endParaRPr>
          </a:p>
        </p:txBody>
      </p:sp>
      <p:sp>
        <p:nvSpPr>
          <p:cNvPr id="8" name="TextBox 7">
            <a:extLst>
              <a:ext uri="{FF2B5EF4-FFF2-40B4-BE49-F238E27FC236}">
                <a16:creationId xmlns:a16="http://schemas.microsoft.com/office/drawing/2014/main" id="{B9EA4E60-8DCA-FF42-979D-CB1E99630A6E}"/>
              </a:ext>
            </a:extLst>
          </p:cNvPr>
          <p:cNvSpPr txBox="1"/>
          <p:nvPr/>
        </p:nvSpPr>
        <p:spPr>
          <a:xfrm>
            <a:off x="465087" y="1880133"/>
            <a:ext cx="6989542" cy="400110"/>
          </a:xfrm>
          <a:prstGeom prst="rect">
            <a:avLst/>
          </a:prstGeom>
          <a:solidFill>
            <a:schemeClr val="accent1">
              <a:lumMod val="60000"/>
              <a:lumOff val="40000"/>
            </a:schemeClr>
          </a:solidFill>
        </p:spPr>
        <p:txBody>
          <a:bodyPr wrap="none" rtlCol="0">
            <a:spAutoFit/>
          </a:bodyPr>
          <a:lstStyle/>
          <a:p>
            <a:r>
              <a:rPr lang="en-US" sz="2000" dirty="0"/>
              <a:t>Place a container out for a week and leave it to collect the rainfall</a:t>
            </a:r>
          </a:p>
        </p:txBody>
      </p:sp>
      <p:sp>
        <p:nvSpPr>
          <p:cNvPr id="10" name="TextBox 9">
            <a:extLst>
              <a:ext uri="{FF2B5EF4-FFF2-40B4-BE49-F238E27FC236}">
                <a16:creationId xmlns:a16="http://schemas.microsoft.com/office/drawing/2014/main" id="{6BA5AAE2-5B47-3540-822D-4B78EF6B377B}"/>
              </a:ext>
            </a:extLst>
          </p:cNvPr>
          <p:cNvSpPr txBox="1"/>
          <p:nvPr/>
        </p:nvSpPr>
        <p:spPr>
          <a:xfrm>
            <a:off x="440519" y="3458254"/>
            <a:ext cx="4972194" cy="1015663"/>
          </a:xfrm>
          <a:prstGeom prst="rect">
            <a:avLst/>
          </a:prstGeom>
          <a:solidFill>
            <a:schemeClr val="accent1">
              <a:lumMod val="40000"/>
              <a:lumOff val="60000"/>
            </a:schemeClr>
          </a:solidFill>
          <a:ln>
            <a:noFill/>
          </a:ln>
        </p:spPr>
        <p:txBody>
          <a:bodyPr wrap="square" rtlCol="0">
            <a:spAutoFit/>
          </a:bodyPr>
          <a:lstStyle/>
          <a:p>
            <a:pPr algn="just"/>
            <a:r>
              <a:rPr lang="en-US" sz="2000" dirty="0">
                <a:sym typeface="Wingdings" pitchFamily="2" charset="2"/>
              </a:rPr>
              <a:t>You could try to find the official rainfall for your area and see how your measurements compare</a:t>
            </a:r>
            <a:endParaRPr lang="en-US" sz="2000" dirty="0"/>
          </a:p>
        </p:txBody>
      </p:sp>
      <p:sp>
        <p:nvSpPr>
          <p:cNvPr id="27" name="TextBox 26">
            <a:extLst>
              <a:ext uri="{FF2B5EF4-FFF2-40B4-BE49-F238E27FC236}">
                <a16:creationId xmlns:a16="http://schemas.microsoft.com/office/drawing/2014/main" id="{8E109E89-21C3-4F5B-88CD-6C6D3F1B0ADD}"/>
              </a:ext>
            </a:extLst>
          </p:cNvPr>
          <p:cNvSpPr txBox="1"/>
          <p:nvPr/>
        </p:nvSpPr>
        <p:spPr>
          <a:xfrm>
            <a:off x="440519" y="2510152"/>
            <a:ext cx="6546542" cy="707886"/>
          </a:xfrm>
          <a:prstGeom prst="rect">
            <a:avLst/>
          </a:prstGeom>
          <a:solidFill>
            <a:schemeClr val="accent1">
              <a:lumMod val="50000"/>
            </a:schemeClr>
          </a:solidFill>
          <a:ln>
            <a:solidFill>
              <a:srgbClr val="002060"/>
            </a:solidFill>
          </a:ln>
        </p:spPr>
        <p:txBody>
          <a:bodyPr wrap="square" rtlCol="0">
            <a:spAutoFit/>
          </a:bodyPr>
          <a:lstStyle/>
          <a:p>
            <a:r>
              <a:rPr lang="en-US" sz="2000" dirty="0">
                <a:solidFill>
                  <a:schemeClr val="bg1"/>
                </a:solidFill>
              </a:rPr>
              <a:t>After a week, pour the collected rain into a measuring jug to see how many mm (millimeters) of rain have fallen.</a:t>
            </a:r>
            <a:endParaRPr lang="en-US" b="1" dirty="0">
              <a:solidFill>
                <a:schemeClr val="bg1"/>
              </a:solidFill>
            </a:endParaRP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pic>
        <p:nvPicPr>
          <p:cNvPr id="1026" name="Picture 2" descr="Figure 1">
            <a:extLst>
              <a:ext uri="{FF2B5EF4-FFF2-40B4-BE49-F238E27FC236}">
                <a16:creationId xmlns:a16="http://schemas.microsoft.com/office/drawing/2014/main" id="{3B22B9B9-602D-41AE-8C48-4BEFAA0C17C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725" r="76822"/>
          <a:stretch/>
        </p:blipFill>
        <p:spPr bwMode="auto">
          <a:xfrm>
            <a:off x="5853232" y="3350538"/>
            <a:ext cx="2246699" cy="3551974"/>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a:extLst>
              <a:ext uri="{FF2B5EF4-FFF2-40B4-BE49-F238E27FC236}">
                <a16:creationId xmlns:a16="http://schemas.microsoft.com/office/drawing/2014/main" id="{828BE7BB-317B-A249-B139-AEF469937F65}"/>
              </a:ext>
            </a:extLst>
          </p:cNvPr>
          <p:cNvSpPr/>
          <p:nvPr/>
        </p:nvSpPr>
        <p:spPr>
          <a:xfrm>
            <a:off x="7919715" y="3054265"/>
            <a:ext cx="4152542" cy="2264184"/>
          </a:xfrm>
          <a:prstGeom prst="cloudCallout">
            <a:avLst>
              <a:gd name="adj1" fmla="val -38954"/>
              <a:gd name="adj2" fmla="val 70934"/>
            </a:avLst>
          </a:prstGeom>
          <a:solidFill>
            <a:schemeClr val="accent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You could make a device like this with a measuring ruler on the outside so that you can measure the rain without pouring it out!</a:t>
            </a:r>
          </a:p>
        </p:txBody>
      </p:sp>
    </p:spTree>
    <p:extLst>
      <p:ext uri="{BB962C8B-B14F-4D97-AF65-F5344CB8AC3E}">
        <p14:creationId xmlns:p14="http://schemas.microsoft.com/office/powerpoint/2010/main" val="24803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fltVal val="0"/>
                                          </p:val>
                                        </p:tav>
                                        <p:tav tm="100000">
                                          <p:val>
                                            <p:strVal val="#ppt_w"/>
                                          </p:val>
                                        </p:tav>
                                      </p:tavLst>
                                    </p:anim>
                                    <p:anim calcmode="lin" valueType="num">
                                      <p:cBhvr>
                                        <p:cTn id="27" dur="1000" fill="hold"/>
                                        <p:tgtEl>
                                          <p:spTgt spid="1026"/>
                                        </p:tgtEl>
                                        <p:attrNameLst>
                                          <p:attrName>ppt_h</p:attrName>
                                        </p:attrNameLst>
                                      </p:cBhvr>
                                      <p:tavLst>
                                        <p:tav tm="0">
                                          <p:val>
                                            <p:fltVal val="0"/>
                                          </p:val>
                                        </p:tav>
                                        <p:tav tm="100000">
                                          <p:val>
                                            <p:strVal val="#ppt_h"/>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Effect transition="in" filter="fade">
                                      <p:cBhvr>
                                        <p:cTn id="35" dur="1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animBg="1"/>
      <p:bldP spid="2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4DA9D63-9DE1-4C87-B0F0-4EBFD2FECB50}"/>
              </a:ext>
            </a:extLst>
          </p:cNvPr>
          <p:cNvSpPr/>
          <p:nvPr/>
        </p:nvSpPr>
        <p:spPr>
          <a:xfrm>
            <a:off x="0" y="0"/>
            <a:ext cx="12192000" cy="6841825"/>
          </a:xfrm>
          <a:prstGeom prst="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4BD16D4-3B02-1147-B512-E5D39A1DF4FF}"/>
              </a:ext>
            </a:extLst>
          </p:cNvPr>
          <p:cNvSpPr>
            <a:spLocks noGrp="1"/>
          </p:cNvSpPr>
          <p:nvPr>
            <p:ph type="title"/>
          </p:nvPr>
        </p:nvSpPr>
        <p:spPr>
          <a:xfrm>
            <a:off x="0" y="-158942"/>
            <a:ext cx="5029200" cy="997142"/>
          </a:xfrm>
        </p:spPr>
        <p:txBody>
          <a:bodyPr>
            <a:normAutofit/>
          </a:bodyPr>
          <a:lstStyle/>
          <a:p>
            <a:r>
              <a:rPr lang="en-US" dirty="0"/>
              <a:t>How did you get on?</a:t>
            </a:r>
          </a:p>
        </p:txBody>
      </p:sp>
      <p:pic>
        <p:nvPicPr>
          <p:cNvPr id="4" name="Picture 3" descr="Logo, company name&#10;&#10;Description automatically generated">
            <a:extLst>
              <a:ext uri="{FF2B5EF4-FFF2-40B4-BE49-F238E27FC236}">
                <a16:creationId xmlns:a16="http://schemas.microsoft.com/office/drawing/2014/main" id="{AEB750DB-1D5D-2048-8E28-7DE273F27D29}"/>
              </a:ext>
            </a:extLst>
          </p:cNvPr>
          <p:cNvPicPr>
            <a:picLocks noChangeAspect="1"/>
          </p:cNvPicPr>
          <p:nvPr/>
        </p:nvPicPr>
        <p:blipFill rotWithShape="1">
          <a:blip r:embed="rId2" cstate="screen">
            <a:clrChange>
              <a:clrFrom>
                <a:srgbClr val="FFFFFF"/>
              </a:clrFrom>
              <a:clrTo>
                <a:srgbClr val="FFFFFF">
                  <a:alpha val="0"/>
                </a:srgbClr>
              </a:clrTo>
            </a:clrChange>
            <a:alphaModFix amt="85000"/>
            <a:extLst>
              <a:ext uri="{28A0092B-C50C-407E-A947-70E740481C1C}">
                <a14:useLocalDpi xmlns:a14="http://schemas.microsoft.com/office/drawing/2010/main"/>
              </a:ext>
            </a:extLst>
          </a:blip>
          <a:srcRect/>
          <a:stretch/>
        </p:blipFill>
        <p:spPr>
          <a:xfrm>
            <a:off x="8317159" y="0"/>
            <a:ext cx="3874841" cy="2351313"/>
          </a:xfrm>
          <a:prstGeom prst="rect">
            <a:avLst/>
          </a:prstGeom>
        </p:spPr>
      </p:pic>
      <p:sp>
        <p:nvSpPr>
          <p:cNvPr id="6" name="Cloud Callout 5">
            <a:extLst>
              <a:ext uri="{FF2B5EF4-FFF2-40B4-BE49-F238E27FC236}">
                <a16:creationId xmlns:a16="http://schemas.microsoft.com/office/drawing/2014/main" id="{D84276F4-7A70-4340-BF98-6C7968D34C84}"/>
              </a:ext>
            </a:extLst>
          </p:cNvPr>
          <p:cNvSpPr/>
          <p:nvPr/>
        </p:nvSpPr>
        <p:spPr>
          <a:xfrm>
            <a:off x="198264" y="728428"/>
            <a:ext cx="3328416" cy="2253917"/>
          </a:xfrm>
          <a:prstGeom prst="cloudCallout">
            <a:avLst>
              <a:gd name="adj1" fmla="val -22363"/>
              <a:gd name="adj2" fmla="val 82145"/>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 was your </a:t>
            </a:r>
            <a:r>
              <a:rPr lang="en-GB" sz="2400" b="1" dirty="0"/>
              <a:t>favourite</a:t>
            </a:r>
            <a:r>
              <a:rPr lang="en-US" sz="2400" b="1" dirty="0"/>
              <a:t> activity from this pack?</a:t>
            </a:r>
          </a:p>
        </p:txBody>
      </p:sp>
      <p:sp>
        <p:nvSpPr>
          <p:cNvPr id="10" name="Oval Callout 9">
            <a:extLst>
              <a:ext uri="{FF2B5EF4-FFF2-40B4-BE49-F238E27FC236}">
                <a16:creationId xmlns:a16="http://schemas.microsoft.com/office/drawing/2014/main" id="{25E43BC3-CF7B-3C47-AD27-6625B60E1E05}"/>
              </a:ext>
            </a:extLst>
          </p:cNvPr>
          <p:cNvSpPr/>
          <p:nvPr/>
        </p:nvSpPr>
        <p:spPr>
          <a:xfrm>
            <a:off x="1990601" y="2627818"/>
            <a:ext cx="7884270" cy="2165910"/>
          </a:xfrm>
          <a:prstGeom prst="wedgeEllipse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Share your feedback by:</a:t>
            </a:r>
          </a:p>
          <a:p>
            <a:endParaRPr lang="en-US" sz="2400" b="1" dirty="0">
              <a:solidFill>
                <a:schemeClr val="tx1"/>
              </a:solidFill>
            </a:endParaRPr>
          </a:p>
          <a:p>
            <a:r>
              <a:rPr lang="en-US" b="1" dirty="0">
                <a:solidFill>
                  <a:schemeClr val="tx1"/>
                </a:solidFill>
              </a:rPr>
              <a:t>Emailing - </a:t>
            </a:r>
            <a:r>
              <a:rPr lang="en-US" b="1" dirty="0">
                <a:solidFill>
                  <a:srgbClr val="92D050"/>
                </a:solidFill>
                <a:hlinkClick r:id="rId3">
                  <a:extLst>
                    <a:ext uri="{A12FA001-AC4F-418D-AE19-62706E023703}">
                      <ahyp:hlinkClr xmlns:ahyp="http://schemas.microsoft.com/office/drawing/2018/hyperlinkcolor" val="tx"/>
                    </a:ext>
                  </a:extLst>
                </a:hlinkClick>
              </a:rPr>
              <a:t>ellen.blackwood@primary-forest-school.co.uk</a:t>
            </a:r>
            <a:endParaRPr lang="en-US" b="1" dirty="0">
              <a:solidFill>
                <a:srgbClr val="92D050"/>
              </a:solidFill>
            </a:endParaRPr>
          </a:p>
          <a:p>
            <a:r>
              <a:rPr lang="en-US" b="1" dirty="0">
                <a:solidFill>
                  <a:schemeClr val="tx1"/>
                </a:solidFill>
              </a:rPr>
              <a:t>Find us Facebook or Instagram </a:t>
            </a:r>
            <a:r>
              <a:rPr lang="en-US" b="1" dirty="0">
                <a:solidFill>
                  <a:srgbClr val="92D050"/>
                </a:solidFill>
              </a:rPr>
              <a:t>@</a:t>
            </a:r>
            <a:r>
              <a:rPr lang="en-US" b="1" dirty="0" err="1">
                <a:solidFill>
                  <a:srgbClr val="92D050"/>
                </a:solidFill>
              </a:rPr>
              <a:t>PrimaryForestSchools</a:t>
            </a:r>
            <a:endParaRPr lang="en-US" b="1" dirty="0">
              <a:solidFill>
                <a:srgbClr val="92D050"/>
              </a:solidFill>
            </a:endParaRPr>
          </a:p>
          <a:p>
            <a:pPr algn="ctr"/>
            <a:endParaRPr lang="en-US" dirty="0">
              <a:solidFill>
                <a:schemeClr val="tx1"/>
              </a:solidFill>
            </a:endParaRPr>
          </a:p>
        </p:txBody>
      </p:sp>
      <p:pic>
        <p:nvPicPr>
          <p:cNvPr id="12" name="Picture 2" descr="Fun Friday: Dig in the Dirt">
            <a:extLst>
              <a:ext uri="{FF2B5EF4-FFF2-40B4-BE49-F238E27FC236}">
                <a16:creationId xmlns:a16="http://schemas.microsoft.com/office/drawing/2014/main" id="{4CC0D545-B240-4829-8655-84850540F8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968" t="59148"/>
          <a:stretch/>
        </p:blipFill>
        <p:spPr bwMode="auto">
          <a:xfrm>
            <a:off x="4710954" y="41224"/>
            <a:ext cx="3404982" cy="26110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Figure 1">
            <a:extLst>
              <a:ext uri="{FF2B5EF4-FFF2-40B4-BE49-F238E27FC236}">
                <a16:creationId xmlns:a16="http://schemas.microsoft.com/office/drawing/2014/main" id="{FEAD6F23-DBC8-4971-9FCB-68987E91D38B}"/>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6725" r="76822"/>
          <a:stretch/>
        </p:blipFill>
        <p:spPr bwMode="auto">
          <a:xfrm>
            <a:off x="9747037" y="2820582"/>
            <a:ext cx="2246699" cy="35519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rough — Eastern turn for compasses for first time in 200 ...">
            <a:extLst>
              <a:ext uri="{FF2B5EF4-FFF2-40B4-BE49-F238E27FC236}">
                <a16:creationId xmlns:a16="http://schemas.microsoft.com/office/drawing/2014/main" id="{1DC976AE-E9E5-4660-9EA6-7942D493AF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312" y="4844361"/>
            <a:ext cx="2770091" cy="18467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xtending the footpath network">
            <a:extLst>
              <a:ext uri="{FF2B5EF4-FFF2-40B4-BE49-F238E27FC236}">
                <a16:creationId xmlns:a16="http://schemas.microsoft.com/office/drawing/2014/main" id="{5A13330D-839C-4CDF-84B4-8F0B11B6F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41" y="4543148"/>
            <a:ext cx="2836870" cy="219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20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20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20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2000"/>
                                        <p:tgtEl>
                                          <p:spTgt spid="14"/>
                                        </p:tgtEl>
                                      </p:cBhvr>
                                    </p:animEffect>
                                  </p:childTnLst>
                                </p:cTn>
                              </p:par>
                              <p:par>
                                <p:cTn id="25" presetID="9"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TotalTime>
  <Words>681</Words>
  <Application>Microsoft Macintosh PowerPoint</Application>
  <PresentationFormat>Widescreen</PresentationFormat>
  <Paragraphs>57</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Primary Forest School</vt:lpstr>
      <vt:lpstr>The important bit for parents and teachers… but you can have a sneak peek at the activities too!</vt:lpstr>
      <vt:lpstr>It’s just a drop in the ocean</vt:lpstr>
      <vt:lpstr>It’s just a hop, skip and jump away</vt:lpstr>
      <vt:lpstr>Which way are you bearing?</vt:lpstr>
      <vt:lpstr>Let it come in floods!</vt:lpstr>
      <vt:lpstr>How did you get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Forest School</dc:title>
  <dc:creator>Blackwood, Ellen</dc:creator>
  <cp:lastModifiedBy>Blackwood, Ellen</cp:lastModifiedBy>
  <cp:revision>50</cp:revision>
  <dcterms:created xsi:type="dcterms:W3CDTF">2021-01-14T19:18:41Z</dcterms:created>
  <dcterms:modified xsi:type="dcterms:W3CDTF">2021-02-08T08:13:40Z</dcterms:modified>
</cp:coreProperties>
</file>