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E96349"/>
    <a:srgbClr val="EEB000"/>
    <a:srgbClr val="F51B1B"/>
    <a:srgbClr val="F85E5E"/>
    <a:srgbClr val="996600"/>
    <a:srgbClr val="F8CBAD"/>
    <a:srgbClr val="FFF2CC"/>
    <a:srgbClr val="E2F0D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90"/>
  </p:normalViewPr>
  <p:slideViewPr>
    <p:cSldViewPr snapToGrid="0" snapToObjects="1">
      <p:cViewPr varScale="1">
        <p:scale>
          <a:sx n="82" d="100"/>
          <a:sy n="82" d="100"/>
        </p:scale>
        <p:origin x="7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13B8-3DFA-44F9-97B9-3616AA4FF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10158-862F-47EC-A289-3F0CB6B3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3A1F-E8C1-4735-B339-9A6DD667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A33D-B2C1-40F1-93B9-4F373C48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EABC-DF4B-4D8F-9916-B85DEE01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7677-5903-4D73-BCC1-C3665062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1CAE4-9B5E-4CD2-8793-2F444BE33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1016-3BA1-4DD4-9C4F-2A7EDCBB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68FD1-7C79-4D27-B4B3-E3F316DA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19B4-F95C-4A67-A91F-B257E8C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C4855-0073-4F8B-B7F8-BD74C471A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81EF8-E61A-42C0-852C-503A4439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A52B-4A08-4980-BE0E-8116E25F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B924-AC92-4096-8283-F3E964C4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1246-E715-4D25-9BC9-D9E57A35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C9BB-E778-4E5B-8DFC-7D53CD24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91A0-54A5-4AC8-B2B6-A06DB8D5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E0F0-9D39-4337-9E6F-64C32609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AC3F-564C-4015-9F63-1B9D32F4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D1C4-6789-45D2-952D-3937F63B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9FFA-B0C2-41FD-BE41-3A464C43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533E-C78F-4912-87C5-6FC44406A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66B52-5D45-4271-85A6-AAEFE13B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38DB0-6CE6-45A8-ADA6-148AEF68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0069-D2C0-498B-9A0C-F2EB90A6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C6C3-ACF1-4511-B372-914E63B7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0D92-3024-4EE6-8400-47A44641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7803D-3905-4E60-8ACF-69B222E5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C36D-9933-4C83-835F-87BE7F73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95B3-DC98-45B1-AFED-F771F076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89CAB-785E-4959-A347-6F5FEE3A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8FF0-5E2E-4345-91CC-C890FE1F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BD06-DF9A-4800-8F37-5F0777CC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C0289-31BF-4CD9-AAD1-990F7B42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D211E-ABB7-4136-AC27-19B3414F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FF0B9-D804-446B-BBF9-808F63DC7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6F66-A66E-4059-8F09-4A5F0E7A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7D6E-F985-4FE2-927C-8728531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15564-46AE-460B-AFA1-E0320C4F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E8B4-8227-4E49-A0F6-55468876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8082B-0339-411E-8A22-A1F3D454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C3980-BD37-49F1-AA02-1C6FE0D4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82D4E-0F3C-433E-B5E4-910DA869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9B5AE-E699-499B-BE46-F32B96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AFCF1-132D-4281-90ED-7DA9DF85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8C52-5DAA-4E1B-A55D-37D9673A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F451-43B6-4E0A-A926-A049E9ED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E722F-7099-4669-9E30-271F6EE8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77EC-575F-4472-B423-0F23062A4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2AB22-9357-485C-89EA-CF669A0E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76B9-14AB-4664-9793-E12BC9A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6FF3-F364-4C4B-92C3-9DC59F6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C30-6108-46AB-8152-3327D736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D0EA1-BBEC-4766-B99A-206D5A0FA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C2237-3BA5-45BD-9DCD-908B36ED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3D6D9-3075-4462-B213-5EB1DA7A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C5A28-705B-4AB1-B245-6896CD43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7040D-8176-49F5-8329-B30C92F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B0-A23D-4023-A10D-D2A371D7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8355-9780-44C9-A917-077D59747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F1D0-1A38-4004-8251-670041A05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E7A3-BF4B-43AC-9C8A-FD619636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EB38C-C9D0-448B-AAD7-9C556B671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blackwood@primary-forest-school.co.uk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6EA796-2C42-4F8E-835D-3B2E89598CB4}"/>
              </a:ext>
            </a:extLst>
          </p:cNvPr>
          <p:cNvSpPr/>
          <p:nvPr/>
        </p:nvSpPr>
        <p:spPr>
          <a:xfrm>
            <a:off x="5646656" y="5467546"/>
            <a:ext cx="6545342" cy="139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306" y="5075892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1305" y="6395404"/>
            <a:ext cx="6470693" cy="466379"/>
          </a:xfrm>
        </p:spPr>
        <p:txBody>
          <a:bodyPr>
            <a:normAutofit/>
          </a:bodyPr>
          <a:lstStyle/>
          <a:p>
            <a:r>
              <a:rPr lang="en-US" dirty="0"/>
              <a:t>Online Learning – KS2 </a:t>
            </a:r>
            <a:r>
              <a:rPr lang="en-US"/>
              <a:t>History Activities</a:t>
            </a: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074" y="0"/>
            <a:ext cx="3443924" cy="20898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A81F0-48A7-430E-96E6-6139050B621F}"/>
              </a:ext>
            </a:extLst>
          </p:cNvPr>
          <p:cNvCxnSpPr>
            <a:cxnSpLocks/>
          </p:cNvCxnSpPr>
          <p:nvPr/>
        </p:nvCxnSpPr>
        <p:spPr>
          <a:xfrm>
            <a:off x="5864612" y="6276341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728A9C-CF55-4A9D-8E3A-0A61CB004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3288-A4E5-554B-8491-8370036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5410426"/>
            <a:ext cx="9946433" cy="1073547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The important bit for parents and teachers… but you can have a sneak peek at the activities too!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5FE9B-DBB6-3E4B-BC76-1E07B8957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321904"/>
              </p:ext>
            </p:extLst>
          </p:nvPr>
        </p:nvGraphicFramePr>
        <p:xfrm>
          <a:off x="550506" y="176794"/>
          <a:ext cx="10885932" cy="4890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483">
                  <a:extLst>
                    <a:ext uri="{9D8B030D-6E8A-4147-A177-3AD203B41FA5}">
                      <a16:colId xmlns:a16="http://schemas.microsoft.com/office/drawing/2014/main" val="320782786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938983320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2315039592"/>
                    </a:ext>
                  </a:extLst>
                </a:gridCol>
                <a:gridCol w="2721483">
                  <a:extLst>
                    <a:ext uri="{9D8B030D-6E8A-4147-A177-3AD203B41FA5}">
                      <a16:colId xmlns:a16="http://schemas.microsoft.com/office/drawing/2014/main" val="594867396"/>
                    </a:ext>
                  </a:extLst>
                </a:gridCol>
              </a:tblGrid>
              <a:tr h="3260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95079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Neolithic Era – Make an axe from flint or stone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Stick</a:t>
                      </a:r>
                    </a:p>
                    <a:p>
                      <a:r>
                        <a:rPr lang="en-US" sz="1600" dirty="0"/>
                        <a:t>Twine/Ribbon</a:t>
                      </a:r>
                    </a:p>
                    <a:p>
                      <a:r>
                        <a:rPr lang="en-US" sz="1600" dirty="0"/>
                        <a:t>Flint or stone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EXTREME CAUTION – eye goggles, dust mask and gloves must be worn</a:t>
                      </a:r>
                    </a:p>
                    <a:p>
                      <a:r>
                        <a:rPr lang="en-US" sz="1600" dirty="0"/>
                        <a:t>Shards of stone/flint will fly off</a:t>
                      </a:r>
                    </a:p>
                    <a:p>
                      <a:r>
                        <a:rPr lang="en-US" sz="1600" dirty="0"/>
                        <a:t>Sharp edges</a:t>
                      </a:r>
                    </a:p>
                    <a:p>
                      <a:r>
                        <a:rPr lang="en-US" sz="1600" dirty="0"/>
                        <a:t>Contact with fingers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will understand the difficulty of creating what appears to be a simple tool and the effort required to complete this task</a:t>
                      </a:r>
                    </a:p>
                  </a:txBody>
                  <a:tcPr>
                    <a:solidFill>
                      <a:srgbClr val="E2F0D9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8453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/>
                        <a:t>Victorians – Make a catapult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Y-shaped stick</a:t>
                      </a:r>
                    </a:p>
                    <a:p>
                      <a:r>
                        <a:rPr lang="en-US" sz="1600" dirty="0"/>
                        <a:t>Elastic bands or inner tube</a:t>
                      </a:r>
                    </a:p>
                    <a:p>
                      <a:r>
                        <a:rPr lang="en-US" sz="1600" dirty="0"/>
                        <a:t>Paper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ENSURE CHILDREN ARE NOT USING THIS TOWARDS PEOPLE OR ANIMALS</a:t>
                      </a:r>
                    </a:p>
                    <a:p>
                      <a:r>
                        <a:rPr lang="en-US" sz="1600" dirty="0"/>
                        <a:t>Friction burns</a:t>
                      </a:r>
                    </a:p>
                    <a:p>
                      <a:r>
                        <a:rPr lang="en-US" sz="1600" dirty="0"/>
                        <a:t>Firing in the wrong direction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create a fun toy that will help with their understanding of physics</a:t>
                      </a:r>
                    </a:p>
                  </a:txBody>
                  <a:tcPr>
                    <a:solidFill>
                      <a:srgbClr val="DEE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6772"/>
                  </a:ext>
                </a:extLst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/>
                        <a:t>Romans – Create a mosaic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Leaves of different </a:t>
                      </a:r>
                      <a:r>
                        <a:rPr lang="en-US" sz="1600" dirty="0" err="1"/>
                        <a:t>colours</a:t>
                      </a:r>
                      <a:r>
                        <a:rPr lang="en-US" sz="1600" dirty="0"/>
                        <a:t> and shapes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Germs on the leaves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develop their creativity while understanding about Roman art</a:t>
                      </a:r>
                    </a:p>
                  </a:txBody>
                  <a:tcPr>
                    <a:solidFill>
                      <a:srgbClr val="F8CBA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48344"/>
                  </a:ext>
                </a:extLst>
              </a:tr>
              <a:tr h="811980">
                <a:tc>
                  <a:txBody>
                    <a:bodyPr/>
                    <a:lstStyle/>
                    <a:p>
                      <a:r>
                        <a:rPr lang="en-US" dirty="0"/>
                        <a:t>Anglo-Saxons – Build a mini mud hut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Sticks (preferably bendy like willow)</a:t>
                      </a:r>
                    </a:p>
                    <a:p>
                      <a:r>
                        <a:rPr lang="en-US" sz="1600" dirty="0"/>
                        <a:t>Mud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Germs in mud</a:t>
                      </a:r>
                    </a:p>
                    <a:p>
                      <a:r>
                        <a:rPr lang="en-US" sz="1600" dirty="0"/>
                        <a:t>Safety with sticks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understand the difficulty of making homes before automation</a:t>
                      </a:r>
                    </a:p>
                  </a:txBody>
                  <a:tcPr>
                    <a:solidFill>
                      <a:srgbClr val="DEC8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75170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9E6311-1DC9-3C49-A2C0-27E2AF98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51A8F8-BC8B-4281-8AB2-09B917BA36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8376"/>
            <a:ext cx="10515600" cy="777430"/>
          </a:xfrm>
        </p:spPr>
        <p:txBody>
          <a:bodyPr>
            <a:normAutofit fontScale="90000"/>
          </a:bodyPr>
          <a:lstStyle/>
          <a:p>
            <a:r>
              <a:rPr lang="en-US" dirty="0"/>
              <a:t>Neolithic Era – Make an axe from flint or stone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194177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Knocking small bits of flint off a larger piece is called ‘knapping’.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1312567" y="1987639"/>
            <a:ext cx="75030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 a strong stone (a hammer stone) to knap the flint by hitting near the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622176" y="1427656"/>
            <a:ext cx="760387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Any stone can be knapped but flint is perfect as small shards come off at a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4653809" y="3262919"/>
            <a:ext cx="288438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ym typeface="Wingdings" pitchFamily="2" charset="2"/>
              </a:rPr>
              <a:t>Tie your axe head to a strong stick using strong ribbon, twine, string or rope</a:t>
            </a:r>
            <a:endParaRPr lang="en-US" dirty="0"/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B3852A2C-BD03-AE46-A8A8-38C8641D34C0}"/>
              </a:ext>
            </a:extLst>
          </p:cNvPr>
          <p:cNvSpPr/>
          <p:nvPr/>
        </p:nvSpPr>
        <p:spPr>
          <a:xfrm>
            <a:off x="4424114" y="4806008"/>
            <a:ext cx="2889001" cy="1518686"/>
          </a:xfrm>
          <a:prstGeom prst="cloudCallout">
            <a:avLst>
              <a:gd name="adj1" fmla="val 45103"/>
              <a:gd name="adj2" fmla="val 69543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You could use natural twine from hibiscus!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F8753B-1B06-447B-96B7-3EB11E1882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3" y="1887193"/>
            <a:ext cx="1322775" cy="1409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109E89-21C3-4F5B-88CD-6C6D3F1B0ADD}"/>
              </a:ext>
            </a:extLst>
          </p:cNvPr>
          <p:cNvSpPr txBox="1"/>
          <p:nvPr/>
        </p:nvSpPr>
        <p:spPr>
          <a:xfrm>
            <a:off x="8848067" y="2950571"/>
            <a:ext cx="322419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Please don’t do it on your leg</a:t>
            </a:r>
            <a:br>
              <a:rPr lang="en-US" sz="1400" dirty="0"/>
            </a:br>
            <a:r>
              <a:rPr lang="en-US" sz="1400" dirty="0"/>
              <a:t>This man is a professional!</a:t>
            </a:r>
            <a:endParaRPr lang="en-US" sz="1200" dirty="0"/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sp>
        <p:nvSpPr>
          <p:cNvPr id="35" name="Cloud Callout 25">
            <a:extLst>
              <a:ext uri="{FF2B5EF4-FFF2-40B4-BE49-F238E27FC236}">
                <a16:creationId xmlns:a16="http://schemas.microsoft.com/office/drawing/2014/main" id="{4F607B77-CCDD-4CF3-835F-F63233F04CA4}"/>
              </a:ext>
            </a:extLst>
          </p:cNvPr>
          <p:cNvSpPr/>
          <p:nvPr/>
        </p:nvSpPr>
        <p:spPr>
          <a:xfrm>
            <a:off x="7425693" y="3703124"/>
            <a:ext cx="4690814" cy="2419543"/>
          </a:xfrm>
          <a:prstGeom prst="cloudCallout">
            <a:avLst>
              <a:gd name="adj1" fmla="val -32945"/>
              <a:gd name="adj2" fmla="val 73469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This axe is not suitable for use and should be a display item only.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Please do not try to chop anything with it!</a:t>
            </a:r>
          </a:p>
        </p:txBody>
      </p:sp>
      <p:pic>
        <p:nvPicPr>
          <p:cNvPr id="2050" name="Picture 2" descr="Book now for our 2018 courses | Weald and Downland">
            <a:extLst>
              <a:ext uri="{FF2B5EF4-FFF2-40B4-BE49-F238E27FC236}">
                <a16:creationId xmlns:a16="http://schemas.microsoft.com/office/drawing/2014/main" id="{69A093BF-0A32-4437-89E8-26483AED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228" y="1398123"/>
            <a:ext cx="3224190" cy="16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nsible Survival: Make a Hafted Stone Axe">
            <a:extLst>
              <a:ext uri="{FF2B5EF4-FFF2-40B4-BE49-F238E27FC236}">
                <a16:creationId xmlns:a16="http://schemas.microsoft.com/office/drawing/2014/main" id="{80D5537E-46C2-45EA-9EDA-2597EA690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3741" y="2613008"/>
            <a:ext cx="2957490" cy="28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119955" y="5147568"/>
            <a:ext cx="3854885" cy="1129932"/>
          </a:xfrm>
          <a:prstGeom prst="cloudCallout">
            <a:avLst>
              <a:gd name="adj1" fmla="val -25575"/>
              <a:gd name="adj2" fmla="val 81493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 you think Neolithic Man had it easy making their own tools?</a:t>
            </a:r>
          </a:p>
        </p:txBody>
      </p:sp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26" grpId="0" animBg="1"/>
      <p:bldP spid="27" grpId="0" animBg="1"/>
      <p:bldP spid="3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0A0EAE-33AB-4ED2-971E-324AC4DC80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8376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Victorians – Make a catapult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3549703" y="3312753"/>
            <a:ext cx="3946994" cy="1323439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Using elastic bands or a cut up section of inner tube (or any other elasticated material, make a loop over each of the top 2 parts.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763360" y="1679917"/>
            <a:ext cx="2740905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a y-shaped stick when you are next out and about. Cut any long ends.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B3852A2C-BD03-AE46-A8A8-38C8641D34C0}"/>
              </a:ext>
            </a:extLst>
          </p:cNvPr>
          <p:cNvSpPr/>
          <p:nvPr/>
        </p:nvSpPr>
        <p:spPr>
          <a:xfrm>
            <a:off x="8486629" y="4340230"/>
            <a:ext cx="3273203" cy="1369789"/>
          </a:xfrm>
          <a:prstGeom prst="cloudCallout">
            <a:avLst>
              <a:gd name="adj1" fmla="val -20127"/>
              <a:gd name="adj2" fmla="val 949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postman may be happy to bring you some elastic bands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3074" name="Picture 2" descr="The Writing Life Too: 12/01/2011 - 01/01/2012">
            <a:extLst>
              <a:ext uri="{FF2B5EF4-FFF2-40B4-BE49-F238E27FC236}">
                <a16:creationId xmlns:a16="http://schemas.microsoft.com/office/drawing/2014/main" id="{C8031DC4-5C41-4FA9-83E7-BFAFAE9C9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3" b="95420" l="9970" r="89881">
                        <a14:foregroundMark x1="42262" y1="8883" x2="42262" y2="8883"/>
                        <a14:foregroundMark x1="58780" y1="92158" x2="58780" y2="92158"/>
                        <a14:foregroundMark x1="58333" y1="95420" x2="58333" y2="95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50124">
            <a:off x="193077" y="1466533"/>
            <a:ext cx="877078" cy="18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30483" y="860714"/>
            <a:ext cx="1017984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Victorian children had toys made by hand. One such toy was a wooden catapult.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2" descr="The Writing Life Too: 12/01/2011 - 01/01/2012">
            <a:extLst>
              <a:ext uri="{FF2B5EF4-FFF2-40B4-BE49-F238E27FC236}">
                <a16:creationId xmlns:a16="http://schemas.microsoft.com/office/drawing/2014/main" id="{2C9A62E8-A132-414B-841F-EC26D71AB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94785" l="9970" r="90030">
                        <a14:foregroundMark x1="56101" y1="91191" x2="56101" y2="91191"/>
                        <a14:foregroundMark x1="54762" y1="94926" x2="54762" y2="94926"/>
                        <a14:foregroundMark x1="43601" y1="18534" x2="43601" y2="18534"/>
                        <a14:foregroundMark x1="75298" y1="9091" x2="75298" y2="9091"/>
                        <a14:backgroundMark x1="42262" y1="50740" x2="42262" y2="50740"/>
                        <a14:backgroundMark x1="58185" y1="18464" x2="58185" y2="18464"/>
                        <a14:backgroundMark x1="54018" y1="21987" x2="54018" y2="21987"/>
                        <a14:backgroundMark x1="57440" y1="22692" x2="57440" y2="22692"/>
                        <a14:backgroundMark x1="38393" y1="18534" x2="38393" y2="18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1"/>
          <a:stretch/>
        </p:blipFill>
        <p:spPr bwMode="auto">
          <a:xfrm>
            <a:off x="2998985" y="1369229"/>
            <a:ext cx="877078" cy="18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E924-4C04-44A6-96BD-5B3EA7C0068F}"/>
              </a:ext>
            </a:extLst>
          </p:cNvPr>
          <p:cNvSpPr txBox="1"/>
          <p:nvPr/>
        </p:nvSpPr>
        <p:spPr>
          <a:xfrm>
            <a:off x="396265" y="5111021"/>
            <a:ext cx="3530833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Fold a piece of paper length ways and one final width way fold. Place the fold on the elastic, pull back and fire!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43205-6CC7-4DE3-AFC4-E6B50D1EE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74584" y1="49381" x2="74584" y2="49381"/>
                        <a14:backgroundMark x1="71362" y1="31055" x2="71362" y2="31055"/>
                        <a14:backgroundMark x1="57640" y1="13967" x2="57640" y2="13967"/>
                        <a14:backgroundMark x1="32588" y1="0" x2="32588" y2="0"/>
                        <a14:backgroundMark x1="32588" y1="0" x2="32588" y2="0"/>
                        <a14:backgroundMark x1="68399" y1="31649" x2="68399" y2="31649"/>
                        <a14:backgroundMark x1="54418" y1="49084" x2="54418" y2="49084"/>
                        <a14:backgroundMark x1="49532" y1="58395" x2="49532" y2="58395"/>
                        <a14:backgroundMark x1="45946" y1="72957" x2="45946" y2="72957"/>
                        <a14:backgroundMark x1="67775" y1="92224" x2="67775" y2="92224"/>
                        <a14:backgroundMark x1="91892" y1="94700" x2="91892" y2="94700"/>
                        <a14:backgroundMark x1="68399" y1="95344" x2="68399" y2="95344"/>
                        <a14:backgroundMark x1="45582" y1="92818" x2="45582" y2="92818"/>
                        <a14:backgroundMark x1="45582" y1="92818" x2="45582" y2="92818"/>
                        <a14:backgroundMark x1="69387" y1="62407" x2="69387" y2="62407"/>
                        <a14:backgroundMark x1="55042" y1="72660" x2="55042" y2="72660"/>
                        <a14:backgroundMark x1="47245" y1="941" x2="47245" y2="941"/>
                        <a14:backgroundMark x1="82744" y1="11788" x2="82744" y2="11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37992">
            <a:off x="2582477" y="4265782"/>
            <a:ext cx="2864501" cy="3004993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04CE30-FC65-4F0E-A8B8-D842E3DCACA7}"/>
              </a:ext>
            </a:extLst>
          </p:cNvPr>
          <p:cNvSpPr txBox="1"/>
          <p:nvPr/>
        </p:nvSpPr>
        <p:spPr>
          <a:xfrm>
            <a:off x="8257247" y="1447919"/>
            <a:ext cx="3807495" cy="255454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NOT FIRE A CATAPULT AT ANY PEOPLE OR ANIMALS</a:t>
            </a:r>
          </a:p>
        </p:txBody>
      </p:sp>
      <p:pic>
        <p:nvPicPr>
          <p:cNvPr id="3076" name="Picture 4" descr="DIY Paper Slingshot | Pink Stripey Socks">
            <a:extLst>
              <a:ext uri="{FF2B5EF4-FFF2-40B4-BE49-F238E27FC236}">
                <a16:creationId xmlns:a16="http://schemas.microsoft.com/office/drawing/2014/main" id="{196195E3-55F1-4908-8530-166EBB2C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0" b="90000" l="10000" r="90000">
                        <a14:foregroundMark x1="61625" y1="3500" x2="61625" y2="3500"/>
                        <a14:backgroundMark x1="74625" y1="39167" x2="74625" y2="39167"/>
                        <a14:backgroundMark x1="73125" y1="37500" x2="73125" y2="37500"/>
                        <a14:backgroundMark x1="65000" y1="29833" x2="65000" y2="29833"/>
                        <a14:backgroundMark x1="64875" y1="27500" x2="64875" y2="27500"/>
                        <a14:backgroundMark x1="64000" y1="24167" x2="64000" y2="24167"/>
                        <a14:backgroundMark x1="63750" y1="22500" x2="63750" y2="22500"/>
                        <a14:backgroundMark x1="62250" y1="20833" x2="62250" y2="20833"/>
                        <a14:backgroundMark x1="69375" y1="28333" x2="69375" y2="28333"/>
                        <a14:backgroundMark x1="67500" y1="43667" x2="67500" y2="43667"/>
                        <a14:backgroundMark x1="66750" y1="43167" x2="66750" y2="43167"/>
                        <a14:backgroundMark x1="63750" y1="45833" x2="63750" y2="45833"/>
                        <a14:backgroundMark x1="34750" y1="85167" x2="34750" y2="85167"/>
                        <a14:backgroundMark x1="37125" y1="82333" x2="37125" y2="82333"/>
                        <a14:backgroundMark x1="39500" y1="81000" x2="395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316" y="3172599"/>
            <a:ext cx="4354230" cy="32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26" grpId="0" animBg="1"/>
      <p:bldP spid="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770F264-2B3D-4B0F-8E8D-33F034621A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8376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Romans – Create a mosaic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pic>
        <p:nvPicPr>
          <p:cNvPr id="4098" name="Picture 2" descr="This mosaic made out of autumn leaves. : oddlysatisfying">
            <a:extLst>
              <a:ext uri="{FF2B5EF4-FFF2-40B4-BE49-F238E27FC236}">
                <a16:creationId xmlns:a16="http://schemas.microsoft.com/office/drawing/2014/main" id="{7733D648-1E53-46B5-863D-CBA9BF4E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3077" y="16175"/>
            <a:ext cx="5334000" cy="41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12E478-54ED-4F5C-8ABD-CE9E137E0465}"/>
              </a:ext>
            </a:extLst>
          </p:cNvPr>
          <p:cNvSpPr txBox="1"/>
          <p:nvPr/>
        </p:nvSpPr>
        <p:spPr>
          <a:xfrm>
            <a:off x="130483" y="860714"/>
            <a:ext cx="658755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Mosaics were patterns and pictures, made using small pieces of stone, tile and pottery.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4100" name="Picture 4" descr="Leaf Burning Safety – The Garden Virtuoso">
            <a:extLst>
              <a:ext uri="{FF2B5EF4-FFF2-40B4-BE49-F238E27FC236}">
                <a16:creationId xmlns:a16="http://schemas.microsoft.com/office/drawing/2014/main" id="{ED41B14F-22C9-4485-86F6-17140D2E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3" y="1978090"/>
            <a:ext cx="3733445" cy="248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C2D724-1FBC-4DE8-AF20-7384FA3D90B3}"/>
              </a:ext>
            </a:extLst>
          </p:cNvPr>
          <p:cNvSpPr txBox="1"/>
          <p:nvPr/>
        </p:nvSpPr>
        <p:spPr>
          <a:xfrm>
            <a:off x="2817700" y="2437587"/>
            <a:ext cx="390034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Can you collect lots of different leaves and make your own mosaic?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9" name="Cloud Callout 25">
            <a:extLst>
              <a:ext uri="{FF2B5EF4-FFF2-40B4-BE49-F238E27FC236}">
                <a16:creationId xmlns:a16="http://schemas.microsoft.com/office/drawing/2014/main" id="{88C14B3A-2464-4951-A6DC-1E5391958CB6}"/>
              </a:ext>
            </a:extLst>
          </p:cNvPr>
          <p:cNvSpPr/>
          <p:nvPr/>
        </p:nvSpPr>
        <p:spPr>
          <a:xfrm>
            <a:off x="3444838" y="4340230"/>
            <a:ext cx="4010321" cy="1743329"/>
          </a:xfrm>
          <a:prstGeom prst="cloudCallout">
            <a:avLst>
              <a:gd name="adj1" fmla="val -40834"/>
              <a:gd name="adj2" fmla="val 71886"/>
            </a:avLst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pieces making up a mosaic were called tesserae</a:t>
            </a:r>
          </a:p>
        </p:txBody>
      </p:sp>
    </p:spTree>
    <p:extLst>
      <p:ext uri="{BB962C8B-B14F-4D97-AF65-F5344CB8AC3E}">
        <p14:creationId xmlns:p14="http://schemas.microsoft.com/office/powerpoint/2010/main" val="7014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B02E1D-7397-4E41-9EF4-A830CC6339CE}"/>
              </a:ext>
            </a:extLst>
          </p:cNvPr>
          <p:cNvSpPr/>
          <p:nvPr/>
        </p:nvSpPr>
        <p:spPr>
          <a:xfrm>
            <a:off x="0" y="-16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3" y="-19617"/>
            <a:ext cx="10515600" cy="777430"/>
          </a:xfrm>
        </p:spPr>
        <p:txBody>
          <a:bodyPr>
            <a:normAutofit/>
          </a:bodyPr>
          <a:lstStyle/>
          <a:p>
            <a:r>
              <a:rPr lang="en-US" dirty="0"/>
              <a:t>Anglo-Saxons – Build a mini mud hut</a:t>
            </a:r>
          </a:p>
        </p:txBody>
      </p: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5C3A72E2-9B71-4406-BA4B-2071B9027390}"/>
              </a:ext>
            </a:extLst>
          </p:cNvPr>
          <p:cNvSpPr/>
          <p:nvPr/>
        </p:nvSpPr>
        <p:spPr>
          <a:xfrm>
            <a:off x="115437" y="4758772"/>
            <a:ext cx="3339758" cy="1618788"/>
          </a:xfrm>
          <a:prstGeom prst="cloudCallout">
            <a:avLst>
              <a:gd name="adj1" fmla="val 47336"/>
              <a:gd name="adj2" fmla="val 641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activity can also be completed with </a:t>
            </a:r>
            <a:r>
              <a:rPr lang="en-US" sz="2000" dirty="0" err="1">
                <a:solidFill>
                  <a:schemeClr val="bg1"/>
                </a:solidFill>
              </a:rPr>
              <a:t>lolly</a:t>
            </a:r>
            <a:r>
              <a:rPr lang="en-US" sz="2000" dirty="0">
                <a:solidFill>
                  <a:schemeClr val="bg1"/>
                </a:solidFill>
              </a:rPr>
              <a:t> sticks and raffia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4555E1-1FD4-4A93-990A-63D4F0D15285}"/>
              </a:ext>
            </a:extLst>
          </p:cNvPr>
          <p:cNvSpPr txBox="1"/>
          <p:nvPr/>
        </p:nvSpPr>
        <p:spPr>
          <a:xfrm>
            <a:off x="8687352" y="1679917"/>
            <a:ext cx="3078000" cy="1323439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Continue all the way to the top of the sticks. Make sure your weaving is tightly packed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7014D5-705B-4AEC-A794-0A22234BEEF8}"/>
              </a:ext>
            </a:extLst>
          </p:cNvPr>
          <p:cNvSpPr txBox="1"/>
          <p:nvPr/>
        </p:nvSpPr>
        <p:spPr>
          <a:xfrm>
            <a:off x="426098" y="1679917"/>
            <a:ext cx="3078167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Using willow, or some other young, bendy twigs, start weaving in and out of the upright sticks, around the circle.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01F1B5-075F-4BB1-A96B-4797AFCC8831}"/>
              </a:ext>
            </a:extLst>
          </p:cNvPr>
          <p:cNvSpPr txBox="1"/>
          <p:nvPr/>
        </p:nvSpPr>
        <p:spPr>
          <a:xfrm>
            <a:off x="130483" y="860714"/>
            <a:ext cx="1017984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Find some sturdy short sticks and place them in the ground in a circle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Willow Weaving « MossStitch">
            <a:extLst>
              <a:ext uri="{FF2B5EF4-FFF2-40B4-BE49-F238E27FC236}">
                <a16:creationId xmlns:a16="http://schemas.microsoft.com/office/drawing/2014/main" id="{4E6506CF-8454-4BD2-8D22-0A12DA14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632" y="1478624"/>
            <a:ext cx="5050736" cy="336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CBC902-21BC-4E19-B459-B6FADA2C83D8}"/>
              </a:ext>
            </a:extLst>
          </p:cNvPr>
          <p:cNvSpPr txBox="1"/>
          <p:nvPr/>
        </p:nvSpPr>
        <p:spPr>
          <a:xfrm>
            <a:off x="426097" y="3668671"/>
            <a:ext cx="3078167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Pat wet mud all over the outside of the willow until it is completely covered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7797E-618F-4F44-948A-01C51E51CAE3}"/>
              </a:ext>
            </a:extLst>
          </p:cNvPr>
          <p:cNvSpPr txBox="1"/>
          <p:nvPr/>
        </p:nvSpPr>
        <p:spPr>
          <a:xfrm>
            <a:off x="149939" y="1366067"/>
            <a:ext cx="333780" cy="4014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659CCC-C32D-4FD0-BA24-17D7C2C20BD1}"/>
              </a:ext>
            </a:extLst>
          </p:cNvPr>
          <p:cNvSpPr txBox="1"/>
          <p:nvPr/>
        </p:nvSpPr>
        <p:spPr>
          <a:xfrm>
            <a:off x="8665581" y="1344838"/>
            <a:ext cx="333780" cy="4014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8A946-2532-4FEA-BEC8-04AE96EB1B3A}"/>
              </a:ext>
            </a:extLst>
          </p:cNvPr>
          <p:cNvSpPr txBox="1"/>
          <p:nvPr/>
        </p:nvSpPr>
        <p:spPr>
          <a:xfrm>
            <a:off x="142232" y="3425425"/>
            <a:ext cx="333780" cy="4014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AA1456-DC42-44F7-8BF2-2C6C9EC7C530}"/>
              </a:ext>
            </a:extLst>
          </p:cNvPr>
          <p:cNvSpPr txBox="1"/>
          <p:nvPr/>
        </p:nvSpPr>
        <p:spPr>
          <a:xfrm>
            <a:off x="8687352" y="3668671"/>
            <a:ext cx="307816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roof can be made with a circle of cardboard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5B3607-5D01-419B-A997-82AE2D06AB58}"/>
              </a:ext>
            </a:extLst>
          </p:cNvPr>
          <p:cNvSpPr txBox="1"/>
          <p:nvPr/>
        </p:nvSpPr>
        <p:spPr>
          <a:xfrm>
            <a:off x="8665581" y="3338273"/>
            <a:ext cx="333780" cy="4014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95B1-321B-43E4-B0BB-20ADAED88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982" y="4439580"/>
            <a:ext cx="1925009" cy="1618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89B7F-9720-4192-94EB-5124733E8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0537" y="4438974"/>
            <a:ext cx="2322822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FC6AAE8-DB5B-4037-B798-4DACD3B7F0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1310" y="5768278"/>
            <a:ext cx="1769149" cy="107354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7C1DAEF-633B-4BFE-84DE-C362F71CF0E6}"/>
              </a:ext>
            </a:extLst>
          </p:cNvPr>
          <p:cNvSpPr txBox="1"/>
          <p:nvPr/>
        </p:nvSpPr>
        <p:spPr>
          <a:xfrm>
            <a:off x="4006087" y="5259497"/>
            <a:ext cx="3440253" cy="707886"/>
          </a:xfrm>
          <a:prstGeom prst="rect">
            <a:avLst/>
          </a:prstGeom>
          <a:solidFill>
            <a:srgbClr val="99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Lay dry grass or raffia on the roof to finish your hut!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80ED2-0A9E-4544-85A2-25E394900D31}"/>
              </a:ext>
            </a:extLst>
          </p:cNvPr>
          <p:cNvSpPr txBox="1"/>
          <p:nvPr/>
        </p:nvSpPr>
        <p:spPr>
          <a:xfrm>
            <a:off x="4052896" y="4919529"/>
            <a:ext cx="333780" cy="40147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36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9" grpId="0" animBg="1"/>
      <p:bldP spid="31" grpId="0" animBg="1"/>
      <p:bldP spid="32" grpId="0" animBg="1"/>
      <p:bldP spid="34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090CBD-32A2-4F7C-9B79-809883CEC7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942"/>
            <a:ext cx="5029200" cy="997142"/>
          </a:xfrm>
        </p:spPr>
        <p:txBody>
          <a:bodyPr>
            <a:normAutofit/>
          </a:bodyPr>
          <a:lstStyle/>
          <a:p>
            <a:r>
              <a:rPr lang="en-US" dirty="0"/>
              <a:t>How did you get on?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B750DB-1D5D-2048-8E28-7DE273F2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159" y="0"/>
            <a:ext cx="3874841" cy="2351313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198264" y="728428"/>
            <a:ext cx="3328416" cy="2253917"/>
          </a:xfrm>
          <a:prstGeom prst="cloudCallout">
            <a:avLst>
              <a:gd name="adj1" fmla="val 66783"/>
              <a:gd name="adj2" fmla="val 390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 from this pack?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5E43BC3-CF7B-3C47-AD27-6625B60E1E05}"/>
              </a:ext>
            </a:extLst>
          </p:cNvPr>
          <p:cNvSpPr/>
          <p:nvPr/>
        </p:nvSpPr>
        <p:spPr>
          <a:xfrm>
            <a:off x="1922203" y="2788258"/>
            <a:ext cx="7884270" cy="216591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Share your feedback by: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Emailing - </a:t>
            </a:r>
            <a:r>
              <a:rPr lang="en-US" b="1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ellen.blackwood@primary-forest-school.co.uk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Find us Facebook or Instagram </a:t>
            </a:r>
            <a:r>
              <a:rPr lang="en-US" b="1" dirty="0">
                <a:solidFill>
                  <a:srgbClr val="92D050"/>
                </a:solidFill>
              </a:rPr>
              <a:t>@</a:t>
            </a:r>
            <a:r>
              <a:rPr lang="en-US" b="1" dirty="0" err="1">
                <a:solidFill>
                  <a:srgbClr val="92D050"/>
                </a:solidFill>
              </a:rPr>
              <a:t>PrimaryForestSchools</a:t>
            </a:r>
            <a:endParaRPr lang="en-US" b="1" dirty="0">
              <a:solidFill>
                <a:srgbClr val="92D05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4" descr="Sensible Survival: Make a Hafted Stone Axe">
            <a:extLst>
              <a:ext uri="{FF2B5EF4-FFF2-40B4-BE49-F238E27FC236}">
                <a16:creationId xmlns:a16="http://schemas.microsoft.com/office/drawing/2014/main" id="{FE5188A5-AAA4-4E36-A366-64F3F27D2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7831" y="19651"/>
            <a:ext cx="2957490" cy="281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Y Paper Slingshot | Pink Stripey Socks">
            <a:extLst>
              <a:ext uri="{FF2B5EF4-FFF2-40B4-BE49-F238E27FC236}">
                <a16:creationId xmlns:a16="http://schemas.microsoft.com/office/drawing/2014/main" id="{11470BB4-8CE9-43D7-9928-8D50BD1EE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0" b="90000" l="0" r="100000">
                        <a14:foregroundMark x1="61111" y1="3500" x2="61111" y2="3500"/>
                        <a14:backgroundMark x1="82510" y1="39167" x2="82510" y2="39167"/>
                        <a14:backgroundMark x1="80041" y1="37500" x2="80041" y2="37500"/>
                        <a14:backgroundMark x1="66667" y1="29833" x2="66667" y2="29833"/>
                        <a14:backgroundMark x1="66461" y1="27500" x2="66461" y2="27500"/>
                        <a14:backgroundMark x1="65021" y1="24167" x2="65021" y2="24167"/>
                        <a14:backgroundMark x1="64609" y1="22500" x2="64609" y2="22500"/>
                        <a14:backgroundMark x1="62140" y1="20833" x2="62140" y2="20833"/>
                        <a14:backgroundMark x1="73868" y1="28333" x2="73868" y2="28333"/>
                        <a14:backgroundMark x1="70782" y1="43667" x2="70782" y2="43667"/>
                        <a14:backgroundMark x1="69547" y1="43167" x2="69547" y2="43167"/>
                        <a14:backgroundMark x1="64609" y1="45833" x2="64609" y2="45833"/>
                        <a14:backgroundMark x1="16872" y1="85167" x2="16872" y2="85167"/>
                        <a14:backgroundMark x1="20782" y1="82333" x2="20782" y2="82333"/>
                        <a14:backgroundMark x1="24691" y1="81000" x2="24691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02028">
            <a:off x="470972" y="2783705"/>
            <a:ext cx="2948859" cy="36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is mosaic made out of autumn leaves. : oddlysatisfying">
            <a:extLst>
              <a:ext uri="{FF2B5EF4-FFF2-40B4-BE49-F238E27FC236}">
                <a16:creationId xmlns:a16="http://schemas.microsoft.com/office/drawing/2014/main" id="{591FB32C-58CA-401A-9C76-2705E7F54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722" y="3937038"/>
            <a:ext cx="4254759" cy="2883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649</Words>
  <Application>Microsoft Office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Primary Forest School</vt:lpstr>
      <vt:lpstr>The important bit for parents and teachers… but you can have a sneak peek at the activities too!</vt:lpstr>
      <vt:lpstr>Neolithic Era – Make an axe from flint or stone</vt:lpstr>
      <vt:lpstr>Victorians – Make a catapult</vt:lpstr>
      <vt:lpstr>Romans – Create a mosaic</vt:lpstr>
      <vt:lpstr>Anglo-Saxons – Build a mini mud hut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Ellis Holt</cp:lastModifiedBy>
  <cp:revision>58</cp:revision>
  <dcterms:created xsi:type="dcterms:W3CDTF">2021-01-14T19:18:41Z</dcterms:created>
  <dcterms:modified xsi:type="dcterms:W3CDTF">2021-01-18T19:12:28Z</dcterms:modified>
</cp:coreProperties>
</file>