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 Robson-Hughes" initials="LR" lastIdx="1" clrIdx="0">
    <p:extLst>
      <p:ext uri="{19B8F6BF-5375-455C-9EA6-DF929625EA0E}">
        <p15:presenceInfo xmlns:p15="http://schemas.microsoft.com/office/powerpoint/2012/main" userId="S-1-5-21-1651119330-1013474095-91958013-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18A0DB"/>
    <a:srgbClr val="DE1E5A"/>
    <a:srgbClr val="BC0105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hyperlink" Target="https://www.twinkl.co.uk/resources/early-years-mathematics/early-years-shape-spaces-and-measures/early-years-patter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pattern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404235C9-6314-4EFA-B902-19EF8A040CB5}"/>
              </a:ext>
            </a:extLst>
          </p:cNvPr>
          <p:cNvSpPr/>
          <p:nvPr/>
        </p:nvSpPr>
        <p:spPr>
          <a:xfrm>
            <a:off x="4109987" y="5544152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87602"/>
            <a:ext cx="6222665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on the flower and watch the colours on Curly’s body light up. Can you say the colour names as they light?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+mn-lt"/>
              </a:rPr>
              <a:t>Curly Caterpillar likes to show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repeating patterns.</a:t>
            </a: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454860"/>
            <a:ext cx="7632701" cy="2790907"/>
          </a:xfrm>
          <a:prstGeom prst="rect">
            <a:avLst/>
          </a:prstGeom>
        </p:spPr>
      </p:pic>
      <p:pic>
        <p:nvPicPr>
          <p:cNvPr id="8" name="Curly's head">
            <a:extLst>
              <a:ext uri="{FF2B5EF4-FFF2-40B4-BE49-F238E27FC236}">
                <a16:creationId xmlns:a16="http://schemas.microsoft.com/office/drawing/2014/main" xmlns="" id="{09259CEB-23E6-4DC6-A7A7-7CBB6E79A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357023"/>
            <a:ext cx="688611" cy="83006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E8B2AF4A-4D3B-4499-9F6D-D4BDD81BD166}"/>
              </a:ext>
            </a:extLst>
          </p:cNvPr>
          <p:cNvSpPr/>
          <p:nvPr/>
        </p:nvSpPr>
        <p:spPr>
          <a:xfrm>
            <a:off x="755646" y="5357023"/>
            <a:ext cx="6765993" cy="77210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What do you notice about the pattern?</a:t>
            </a:r>
            <a:b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</a:br>
            <a:r>
              <a:rPr lang="en-US" dirty="0">
                <a:solidFill>
                  <a:sysClr val="windowText" lastClr="000000"/>
                </a:solidFill>
                <a:latin typeface="Twinkl" pitchFamily="2" charset="77"/>
              </a:rPr>
              <a:t>Which colour do you think would come next?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Flower">
            <a:extLst>
              <a:ext uri="{FF2B5EF4-FFF2-40B4-BE49-F238E27FC236}">
                <a16:creationId xmlns:a16="http://schemas.microsoft.com/office/drawing/2014/main" xmlns="" id="{0C6F42C3-838F-45CD-9071-AD5D602D7A75}"/>
              </a:ext>
            </a:extLst>
          </p:cNvPr>
          <p:cNvGrpSpPr/>
          <p:nvPr/>
        </p:nvGrpSpPr>
        <p:grpSpPr>
          <a:xfrm>
            <a:off x="7174988" y="1455792"/>
            <a:ext cx="1076044" cy="994306"/>
            <a:chOff x="7048027" y="1241659"/>
            <a:chExt cx="1307780" cy="12084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6C86273-BED3-444A-A12D-6BFE34DA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0" t="1" r="36191" b="68560"/>
            <a:stretch/>
          </p:blipFill>
          <p:spPr>
            <a:xfrm>
              <a:off x="7048027" y="1241659"/>
              <a:ext cx="1284173" cy="120357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F814C81-F1CE-48E3-8603-85133BB3C7D1}"/>
                </a:ext>
              </a:extLst>
            </p:cNvPr>
            <p:cNvSpPr/>
            <p:nvPr/>
          </p:nvSpPr>
          <p:spPr>
            <a:xfrm>
              <a:off x="7048027" y="2305051"/>
              <a:ext cx="473612" cy="145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3D1B39E-26D0-4790-BEF4-05B9C39F12D8}"/>
                </a:ext>
              </a:extLst>
            </p:cNvPr>
            <p:cNvSpPr/>
            <p:nvPr/>
          </p:nvSpPr>
          <p:spPr>
            <a:xfrm>
              <a:off x="8215313" y="2090918"/>
              <a:ext cx="140494" cy="354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glow8">
            <a:extLst>
              <a:ext uri="{FF2B5EF4-FFF2-40B4-BE49-F238E27FC236}">
                <a16:creationId xmlns:a16="http://schemas.microsoft.com/office/drawing/2014/main" xmlns="" id="{A6B61E0D-70DC-4D84-9550-A0CC5C6F053C}"/>
              </a:ext>
            </a:extLst>
          </p:cNvPr>
          <p:cNvSpPr/>
          <p:nvPr/>
        </p:nvSpPr>
        <p:spPr>
          <a:xfrm>
            <a:off x="7203679" y="389894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8">
            <a:extLst>
              <a:ext uri="{FF2B5EF4-FFF2-40B4-BE49-F238E27FC236}">
                <a16:creationId xmlns:a16="http://schemas.microsoft.com/office/drawing/2014/main" xmlns="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99" y="3898946"/>
            <a:ext cx="924053" cy="863126"/>
          </a:xfrm>
          <a:prstGeom prst="rect">
            <a:avLst/>
          </a:prstGeom>
        </p:spPr>
      </p:pic>
      <p:sp>
        <p:nvSpPr>
          <p:cNvPr id="34" name="glow7">
            <a:extLst>
              <a:ext uri="{FF2B5EF4-FFF2-40B4-BE49-F238E27FC236}">
                <a16:creationId xmlns:a16="http://schemas.microsoft.com/office/drawing/2014/main" xmlns="" id="{ED2F7267-CA7D-40AE-ADC2-4F5ED75CD5FF}"/>
              </a:ext>
            </a:extLst>
          </p:cNvPr>
          <p:cNvSpPr/>
          <p:nvPr/>
        </p:nvSpPr>
        <p:spPr>
          <a:xfrm>
            <a:off x="6402202" y="3746415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7">
            <a:extLst>
              <a:ext uri="{FF2B5EF4-FFF2-40B4-BE49-F238E27FC236}">
                <a16:creationId xmlns:a16="http://schemas.microsoft.com/office/drawing/2014/main" xmlns="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88" y="3751177"/>
            <a:ext cx="921491" cy="860733"/>
          </a:xfrm>
          <a:prstGeom prst="rect">
            <a:avLst/>
          </a:prstGeom>
        </p:spPr>
      </p:pic>
      <p:sp>
        <p:nvSpPr>
          <p:cNvPr id="33" name="glow6">
            <a:extLst>
              <a:ext uri="{FF2B5EF4-FFF2-40B4-BE49-F238E27FC236}">
                <a16:creationId xmlns:a16="http://schemas.microsoft.com/office/drawing/2014/main" xmlns="" id="{12BCB975-0532-493A-BD47-B68CCF29D410}"/>
              </a:ext>
            </a:extLst>
          </p:cNvPr>
          <p:cNvSpPr/>
          <p:nvPr/>
        </p:nvSpPr>
        <p:spPr>
          <a:xfrm>
            <a:off x="5612766" y="3602409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6">
            <a:extLst>
              <a:ext uri="{FF2B5EF4-FFF2-40B4-BE49-F238E27FC236}">
                <a16:creationId xmlns:a16="http://schemas.microsoft.com/office/drawing/2014/main" xmlns="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601015"/>
            <a:ext cx="924053" cy="863126"/>
          </a:xfrm>
          <a:prstGeom prst="rect">
            <a:avLst/>
          </a:prstGeom>
        </p:spPr>
      </p:pic>
      <p:sp>
        <p:nvSpPr>
          <p:cNvPr id="32" name="glow5">
            <a:extLst>
              <a:ext uri="{FF2B5EF4-FFF2-40B4-BE49-F238E27FC236}">
                <a16:creationId xmlns:a16="http://schemas.microsoft.com/office/drawing/2014/main" xmlns="" id="{3B671B07-7B97-4413-92DE-71E218DAEF8D}"/>
              </a:ext>
            </a:extLst>
          </p:cNvPr>
          <p:cNvSpPr/>
          <p:nvPr/>
        </p:nvSpPr>
        <p:spPr>
          <a:xfrm>
            <a:off x="4832855" y="3831316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5">
            <a:extLst>
              <a:ext uri="{FF2B5EF4-FFF2-40B4-BE49-F238E27FC236}">
                <a16:creationId xmlns:a16="http://schemas.microsoft.com/office/drawing/2014/main" xmlns="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55" y="3833709"/>
            <a:ext cx="921491" cy="860733"/>
          </a:xfrm>
          <a:prstGeom prst="rect">
            <a:avLst/>
          </a:prstGeom>
        </p:spPr>
      </p:pic>
      <p:sp>
        <p:nvSpPr>
          <p:cNvPr id="31" name="glow4">
            <a:extLst>
              <a:ext uri="{FF2B5EF4-FFF2-40B4-BE49-F238E27FC236}">
                <a16:creationId xmlns:a16="http://schemas.microsoft.com/office/drawing/2014/main" xmlns="" id="{298693CE-795A-4EB5-AD09-C7210E41C955}"/>
              </a:ext>
            </a:extLst>
          </p:cNvPr>
          <p:cNvSpPr/>
          <p:nvPr/>
        </p:nvSpPr>
        <p:spPr>
          <a:xfrm>
            <a:off x="4003745" y="3980798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4">
            <a:extLst>
              <a:ext uri="{FF2B5EF4-FFF2-40B4-BE49-F238E27FC236}">
                <a16:creationId xmlns:a16="http://schemas.microsoft.com/office/drawing/2014/main" xmlns="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980798"/>
            <a:ext cx="924053" cy="863126"/>
          </a:xfrm>
          <a:prstGeom prst="rect">
            <a:avLst/>
          </a:prstGeom>
        </p:spPr>
      </p:pic>
      <p:sp>
        <p:nvSpPr>
          <p:cNvPr id="30" name="glow3">
            <a:extLst>
              <a:ext uri="{FF2B5EF4-FFF2-40B4-BE49-F238E27FC236}">
                <a16:creationId xmlns:a16="http://schemas.microsoft.com/office/drawing/2014/main" xmlns="" id="{07797762-5537-4DD9-894B-F18D46D71461}"/>
              </a:ext>
            </a:extLst>
          </p:cNvPr>
          <p:cNvSpPr/>
          <p:nvPr/>
        </p:nvSpPr>
        <p:spPr>
          <a:xfrm>
            <a:off x="3301841" y="362781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3">
            <a:extLst>
              <a:ext uri="{FF2B5EF4-FFF2-40B4-BE49-F238E27FC236}">
                <a16:creationId xmlns:a16="http://schemas.microsoft.com/office/drawing/2014/main" xmlns="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76" y="3640705"/>
            <a:ext cx="921491" cy="860733"/>
          </a:xfrm>
          <a:prstGeom prst="rect">
            <a:avLst/>
          </a:prstGeom>
        </p:spPr>
      </p:pic>
      <p:sp>
        <p:nvSpPr>
          <p:cNvPr id="29" name="glow2">
            <a:extLst>
              <a:ext uri="{FF2B5EF4-FFF2-40B4-BE49-F238E27FC236}">
                <a16:creationId xmlns:a16="http://schemas.microsoft.com/office/drawing/2014/main" xmlns="" id="{FA41C84D-06F4-4A6C-B8B0-6AEEC62E846D}"/>
              </a:ext>
            </a:extLst>
          </p:cNvPr>
          <p:cNvSpPr/>
          <p:nvPr/>
        </p:nvSpPr>
        <p:spPr>
          <a:xfrm>
            <a:off x="2606454" y="3306554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2">
            <a:extLst>
              <a:ext uri="{FF2B5EF4-FFF2-40B4-BE49-F238E27FC236}">
                <a16:creationId xmlns:a16="http://schemas.microsoft.com/office/drawing/2014/main" xmlns="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3298219"/>
            <a:ext cx="924053" cy="863126"/>
          </a:xfrm>
          <a:prstGeom prst="rect">
            <a:avLst/>
          </a:prstGeom>
        </p:spPr>
      </p:pic>
      <p:sp>
        <p:nvSpPr>
          <p:cNvPr id="28" name="glow1">
            <a:extLst>
              <a:ext uri="{FF2B5EF4-FFF2-40B4-BE49-F238E27FC236}">
                <a16:creationId xmlns:a16="http://schemas.microsoft.com/office/drawing/2014/main" xmlns="" id="{1701978C-D808-470C-8122-4191C57041BE}"/>
              </a:ext>
            </a:extLst>
          </p:cNvPr>
          <p:cNvSpPr/>
          <p:nvPr/>
        </p:nvSpPr>
        <p:spPr>
          <a:xfrm>
            <a:off x="1963937" y="3734413"/>
            <a:ext cx="924053" cy="863126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glow rad="254000">
              <a:schemeClr val="accent3">
                <a:lumMod val="40000"/>
                <a:lumOff val="60000"/>
                <a:alpha val="9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99" y="3736805"/>
            <a:ext cx="921491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3268108"/>
            <a:ext cx="1044774" cy="12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9" grpId="0" animBg="1"/>
      <p:bldP spid="29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xmlns="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xmlns="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3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xmlns="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8" y="3220015"/>
            <a:ext cx="924053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xmlns="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3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xmlns="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2" y="3599798"/>
            <a:ext cx="924053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xmlns="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3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xmlns="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11" y="2917219"/>
            <a:ext cx="924053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3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8" y="5437832"/>
            <a:ext cx="924053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5" y="5437832"/>
            <a:ext cx="924052" cy="863126"/>
          </a:xfrm>
          <a:prstGeom prst="rect">
            <a:avLst/>
          </a:prstGeom>
        </p:spPr>
      </p:pic>
      <p:sp>
        <p:nvSpPr>
          <p:cNvPr id="41" name="well done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4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Well done!</a:t>
            </a:r>
            <a:endParaRPr lang="en-GB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4CD7C-966A-4677-9DAC-D772D691A0F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8144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987E-17 1.11111E-6 L 0.3375 -0.2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-1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xmlns="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xmlns="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90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xmlns="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6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xmlns="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90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xmlns="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6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xmlns="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90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xmlns="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6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90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6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2" cy="863125"/>
          </a:xfrm>
          <a:prstGeom prst="rect">
            <a:avLst/>
          </a:prstGeom>
        </p:spPr>
      </p:pic>
      <p:sp>
        <p:nvSpPr>
          <p:cNvPr id="41" name="great job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6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Great job!</a:t>
            </a:r>
            <a:endParaRPr lang="en-GB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F046DF-E24F-482D-9380-10D4FB085D81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6843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23313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Say the colour names on Curly’s body. Which colour is missing?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670031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</a:rPr>
              <a:t>A colour is missing from Curly’s pattern!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xmlns="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6399" y="3517946"/>
            <a:ext cx="924052" cy="863126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xmlns="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3288" y="3370177"/>
            <a:ext cx="921489" cy="860732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xmlns="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5328" y="3220015"/>
            <a:ext cx="924052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xmlns="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55" y="3452709"/>
            <a:ext cx="921489" cy="860732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xmlns="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602" y="3599798"/>
            <a:ext cx="924052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xmlns="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776" y="3259705"/>
            <a:ext cx="921489" cy="860732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xmlns="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311" y="2917219"/>
            <a:ext cx="924052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99" y="3355805"/>
            <a:ext cx="921489" cy="860732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0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1490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5734" y="5437832"/>
            <a:ext cx="924052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super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5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Super!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92CD18-E140-4834-9149-F611EFA503E0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858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5521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0" grpId="0"/>
      <p:bldP spid="30" grpId="1"/>
      <p:bldP spid="30" grpId="2"/>
      <p:bldP spid="3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30" name="9">
            <a:extLst>
              <a:ext uri="{FF2B5EF4-FFF2-40B4-BE49-F238E27FC236}">
                <a16:creationId xmlns:a16="http://schemas.microsoft.com/office/drawing/2014/main" xmlns="" id="{8C2DB6A3-D041-41FA-9F89-4A37E3CF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585" y="3369999"/>
            <a:ext cx="924052" cy="863126"/>
          </a:xfrm>
          <a:prstGeom prst="rect">
            <a:avLst/>
          </a:prstGeom>
        </p:spPr>
      </p:pic>
      <p:pic>
        <p:nvPicPr>
          <p:cNvPr id="27" name="8">
            <a:extLst>
              <a:ext uri="{FF2B5EF4-FFF2-40B4-BE49-F238E27FC236}">
                <a16:creationId xmlns:a16="http://schemas.microsoft.com/office/drawing/2014/main" xmlns="" id="{C9F67698-E480-4668-8FCA-13D80B3C9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894" y="3517946"/>
            <a:ext cx="924052" cy="863125"/>
          </a:xfrm>
          <a:prstGeom prst="rect">
            <a:avLst/>
          </a:prstGeom>
        </p:spPr>
      </p:pic>
      <p:pic>
        <p:nvPicPr>
          <p:cNvPr id="26" name="7">
            <a:extLst>
              <a:ext uri="{FF2B5EF4-FFF2-40B4-BE49-F238E27FC236}">
                <a16:creationId xmlns:a16="http://schemas.microsoft.com/office/drawing/2014/main" xmlns="" id="{7FFFD8E6-07C0-48AC-9F0A-1892FD26F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783" y="3370177"/>
            <a:ext cx="921489" cy="860731"/>
          </a:xfrm>
          <a:prstGeom prst="rect">
            <a:avLst/>
          </a:prstGeom>
        </p:spPr>
      </p:pic>
      <p:pic>
        <p:nvPicPr>
          <p:cNvPr id="25" name="6">
            <a:extLst>
              <a:ext uri="{FF2B5EF4-FFF2-40B4-BE49-F238E27FC236}">
                <a16:creationId xmlns:a16="http://schemas.microsoft.com/office/drawing/2014/main" xmlns="" id="{E31A8AAC-4A1A-45F8-A672-A64E99503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2823" y="3220015"/>
            <a:ext cx="924051" cy="863125"/>
          </a:xfrm>
          <a:prstGeom prst="rect">
            <a:avLst/>
          </a:prstGeom>
        </p:spPr>
      </p:pic>
      <p:pic>
        <p:nvPicPr>
          <p:cNvPr id="24" name="5">
            <a:extLst>
              <a:ext uri="{FF2B5EF4-FFF2-40B4-BE49-F238E27FC236}">
                <a16:creationId xmlns:a16="http://schemas.microsoft.com/office/drawing/2014/main" xmlns="" id="{3242459F-B269-4AC5-A5B6-E5C730CEC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50" y="3452709"/>
            <a:ext cx="921489" cy="860731"/>
          </a:xfrm>
          <a:prstGeom prst="rect">
            <a:avLst/>
          </a:prstGeom>
        </p:spPr>
      </p:pic>
      <p:pic>
        <p:nvPicPr>
          <p:cNvPr id="23" name="4">
            <a:extLst>
              <a:ext uri="{FF2B5EF4-FFF2-40B4-BE49-F238E27FC236}">
                <a16:creationId xmlns:a16="http://schemas.microsoft.com/office/drawing/2014/main" xmlns="" id="{2EA49988-9400-447C-AB01-7AA87A3AFB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097" y="3599798"/>
            <a:ext cx="924051" cy="863125"/>
          </a:xfrm>
          <a:prstGeom prst="rect">
            <a:avLst/>
          </a:prstGeom>
        </p:spPr>
      </p:pic>
      <p:pic>
        <p:nvPicPr>
          <p:cNvPr id="22" name="3">
            <a:extLst>
              <a:ext uri="{FF2B5EF4-FFF2-40B4-BE49-F238E27FC236}">
                <a16:creationId xmlns:a16="http://schemas.microsoft.com/office/drawing/2014/main" xmlns="" id="{90C559AD-5EDE-4114-96AF-F93E741C6F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71" y="3259705"/>
            <a:ext cx="921489" cy="860731"/>
          </a:xfrm>
          <a:prstGeom prst="rect">
            <a:avLst/>
          </a:prstGeom>
        </p:spPr>
      </p:pic>
      <p:pic>
        <p:nvPicPr>
          <p:cNvPr id="20" name="2">
            <a:extLst>
              <a:ext uri="{FF2B5EF4-FFF2-40B4-BE49-F238E27FC236}">
                <a16:creationId xmlns:a16="http://schemas.microsoft.com/office/drawing/2014/main" xmlns="" id="{CB99A87C-88A8-4AEB-A008-9920A152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806" y="2917219"/>
            <a:ext cx="924051" cy="863125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994" y="3355805"/>
            <a:ext cx="921489" cy="860731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" y="2887108"/>
            <a:ext cx="1044774" cy="1259383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172" y="5437832"/>
            <a:ext cx="921489" cy="860732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244" y="5437832"/>
            <a:ext cx="924051" cy="863125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208" y="5437832"/>
            <a:ext cx="924051" cy="863125"/>
          </a:xfrm>
          <a:prstGeom prst="rect">
            <a:avLst/>
          </a:prstGeom>
        </p:spPr>
      </p:pic>
      <p:sp>
        <p:nvSpPr>
          <p:cNvPr id="41" name="Brilliant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1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Brilliant!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xmlns="" id="{43C3C76D-18BB-4092-A339-B5EE6F615AA3}"/>
              </a:ext>
            </a:extLst>
          </p:cNvPr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xmlns="" id="{233A63C5-A5E5-403F-8503-65B48AF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 finish the pattern? This time there are three colours.</a:t>
            </a:r>
            <a:endParaRPr lang="en-GB" sz="3000" dirty="0"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190C58D-EF17-4B39-B717-969B2836AFB5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185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55434 -0.3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32" grpId="0"/>
      <p:bldP spid="32" grpId="1"/>
      <p:bldP spid="32" grpId="2"/>
      <p:bldP spid="3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529913"/>
            <a:ext cx="7632698" cy="396000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/>
              <a:t>Say the colour names on Curly’s body.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5173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Can you help Curly Caterpillar</a:t>
            </a:r>
            <a:b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</a:br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finish the pattern? 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8" b="6352"/>
          <a:stretch/>
        </p:blipFill>
        <p:spPr>
          <a:xfrm>
            <a:off x="755648" y="2073860"/>
            <a:ext cx="7632701" cy="279090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248" y="3490564"/>
            <a:ext cx="727534" cy="679564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" y="2993411"/>
            <a:ext cx="824868" cy="994306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750886" y="4911440"/>
            <a:ext cx="7632698" cy="47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384" y="5521963"/>
            <a:ext cx="734441" cy="686017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1176" y="5523033"/>
            <a:ext cx="733297" cy="684947"/>
          </a:xfrm>
          <a:prstGeom prst="rect">
            <a:avLst/>
          </a:prstGeom>
        </p:spPr>
      </p:pic>
      <p:sp>
        <p:nvSpPr>
          <p:cNvPr id="41" name="You are great at this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457198" y="52969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2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You are great at this!</a:t>
            </a:r>
            <a:endParaRPr lang="en-GB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4" name="1">
            <a:extLst>
              <a:ext uri="{FF2B5EF4-FFF2-40B4-BE49-F238E27FC236}">
                <a16:creationId xmlns:a16="http://schemas.microsoft.com/office/drawing/2014/main" xmlns="" id="{9613CD98-20EC-498E-A3A9-F732C6EB0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209" y="3127445"/>
            <a:ext cx="727534" cy="679564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xmlns="" id="{E825A7D6-0108-426C-A449-CC87209FA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293" y="2883391"/>
            <a:ext cx="727534" cy="679565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xmlns="" id="{529A5316-0E16-4617-9D9D-0C7597E64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488" y="3150922"/>
            <a:ext cx="727534" cy="679564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xmlns="" id="{D04BD945-F98B-48DE-B3BF-EE51BFCF2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0338" y="3467227"/>
            <a:ext cx="727534" cy="679564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xmlns="" id="{49683FEC-2B83-4908-B8E9-5E61DD7831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3783532"/>
            <a:ext cx="727534" cy="679564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xmlns="" id="{F1D692BB-0B8D-4B5A-A98A-DAA45CDC55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9809" y="3829340"/>
            <a:ext cx="727534" cy="679565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xmlns="" id="{8D5664A1-FB14-4BD5-A254-14E002E644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014" y="3505153"/>
            <a:ext cx="727534" cy="679564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xmlns="" id="{CDF2A596-20BE-4DEA-BFA2-997F5A738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499" y="3127445"/>
            <a:ext cx="727534" cy="679564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xmlns="" id="{28F3D14F-2915-498C-B461-EEA6CC19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573" y="3340908"/>
            <a:ext cx="727534" cy="679564"/>
          </a:xfrm>
          <a:prstGeom prst="rect">
            <a:avLst/>
          </a:prstGeom>
        </p:spPr>
      </p:pic>
      <p:pic>
        <p:nvPicPr>
          <p:cNvPr id="48" name="1">
            <a:extLst>
              <a:ext uri="{FF2B5EF4-FFF2-40B4-BE49-F238E27FC236}">
                <a16:creationId xmlns:a16="http://schemas.microsoft.com/office/drawing/2014/main" xmlns="" id="{9BFC1328-053B-49C6-96AA-08AC962DA2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785" y="3647934"/>
            <a:ext cx="727534" cy="679565"/>
          </a:xfrm>
          <a:prstGeom prst="rect">
            <a:avLst/>
          </a:prstGeom>
        </p:spPr>
      </p:pic>
      <p:pic>
        <p:nvPicPr>
          <p:cNvPr id="49" name="1">
            <a:extLst>
              <a:ext uri="{FF2B5EF4-FFF2-40B4-BE49-F238E27FC236}">
                <a16:creationId xmlns:a16="http://schemas.microsoft.com/office/drawing/2014/main" xmlns="" id="{9EC05FFD-7041-4200-BC1A-A92C3D1BB5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162" y="3484887"/>
            <a:ext cx="727534" cy="679564"/>
          </a:xfrm>
          <a:prstGeom prst="rect">
            <a:avLst/>
          </a:prstGeom>
        </p:spPr>
      </p:pic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188" y="5528415"/>
            <a:ext cx="727534" cy="679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8DFB4E-15FD-493F-B5CB-B6993E9FF107}"/>
              </a:ext>
            </a:extLst>
          </p:cNvPr>
          <p:cNvSpPr txBox="1"/>
          <p:nvPr/>
        </p:nvSpPr>
        <p:spPr>
          <a:xfrm>
            <a:off x="3256295" y="2303913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29593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7448 -0.29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-1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26" grpId="1"/>
      <p:bldP spid="26" grpId="2"/>
      <p:bldP spid="2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/>
          <p:nvPr/>
        </p:nvSpPr>
        <p:spPr>
          <a:xfrm>
            <a:off x="755651" y="1113747"/>
            <a:ext cx="7632698" cy="4674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2" charset="77"/>
                <a:cs typeface="Calibri" panose="020F0502020204030204" pitchFamily="34" charset="0"/>
                <a:sym typeface="NTR"/>
              </a:rPr>
              <a:t>Can you say the colour pattern? One colour is missing.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/>
          </p:nvPr>
        </p:nvSpPr>
        <p:spPr>
          <a:xfrm>
            <a:off x="457198" y="429994"/>
            <a:ext cx="8220075" cy="705032"/>
          </a:xfrm>
        </p:spPr>
        <p:txBody>
          <a:bodyPr/>
          <a:lstStyle/>
          <a:p>
            <a:pPr algn="ctr"/>
            <a:r>
              <a:rPr lang="en-GB" sz="3200" dirty="0">
                <a:latin typeface="Twinkl" pitchFamily="2" charset="77"/>
                <a:cs typeface="Calibri" panose="020F0502020204030204" pitchFamily="34" charset="0"/>
                <a:sym typeface="Arial"/>
              </a:rPr>
              <a:t>One of Curly’s colours is missing!</a:t>
            </a:r>
            <a:endParaRPr lang="en-GB" sz="3200" dirty="0">
              <a:latin typeface="+mn-lt"/>
            </a:endParaRPr>
          </a:p>
        </p:txBody>
      </p:sp>
      <p:sp>
        <p:nvSpPr>
          <p:cNvPr id="6" name="footer hyperlink">
            <a:hlinkClick r:id="rId2"/>
            <a:extLst>
              <a:ext uri="{FF2B5EF4-FFF2-40B4-BE49-F238E27FC236}">
                <a16:creationId xmlns:a16="http://schemas.microsoft.com/office/drawing/2014/main" xmlns="" id="{1D6A8448-C5A1-4F59-9B95-C91160B4099A}"/>
              </a:ext>
            </a:extLst>
          </p:cNvPr>
          <p:cNvSpPr/>
          <p:nvPr/>
        </p:nvSpPr>
        <p:spPr>
          <a:xfrm>
            <a:off x="8547234" y="6679933"/>
            <a:ext cx="592052" cy="158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ackground">
            <a:extLst>
              <a:ext uri="{FF2B5EF4-FFF2-40B4-BE49-F238E27FC236}">
                <a16:creationId xmlns:a16="http://schemas.microsoft.com/office/drawing/2014/main" xmlns="" id="{B19D85C1-7320-4606-AA2D-4CBFC3437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28512" r="23275" b="76"/>
          <a:stretch/>
        </p:blipFill>
        <p:spPr>
          <a:xfrm>
            <a:off x="3888712" y="1692462"/>
            <a:ext cx="4494872" cy="3756187"/>
          </a:xfrm>
          <a:prstGeom prst="rect">
            <a:avLst/>
          </a:prstGeom>
        </p:spPr>
      </p:pic>
      <p:pic>
        <p:nvPicPr>
          <p:cNvPr id="18" name="1">
            <a:extLst>
              <a:ext uri="{FF2B5EF4-FFF2-40B4-BE49-F238E27FC236}">
                <a16:creationId xmlns:a16="http://schemas.microsoft.com/office/drawing/2014/main" xmlns="" id="{943799B0-1392-49AC-BA04-1281A1844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896" y="2126773"/>
            <a:ext cx="652558" cy="609533"/>
          </a:xfrm>
          <a:prstGeom prst="rect">
            <a:avLst/>
          </a:prstGeom>
        </p:spPr>
      </p:pic>
      <p:pic>
        <p:nvPicPr>
          <p:cNvPr id="16" name="Head">
            <a:extLst>
              <a:ext uri="{FF2B5EF4-FFF2-40B4-BE49-F238E27FC236}">
                <a16:creationId xmlns:a16="http://schemas.microsoft.com/office/drawing/2014/main" xmlns="" id="{B16EA0F2-E27B-44B5-A324-A8E71FACC8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46" y="1787955"/>
            <a:ext cx="739864" cy="891840"/>
          </a:xfrm>
          <a:prstGeom prst="rect">
            <a:avLst/>
          </a:prstGeom>
        </p:spPr>
      </p:pic>
      <p:sp>
        <p:nvSpPr>
          <p:cNvPr id="36" name="text">
            <a:extLst>
              <a:ext uri="{FF2B5EF4-FFF2-40B4-BE49-F238E27FC236}">
                <a16:creationId xmlns:a16="http://schemas.microsoft.com/office/drawing/2014/main" xmlns="" id="{10E494BB-575A-4821-959D-EC2A7F38CB6D}"/>
              </a:ext>
            </a:extLst>
          </p:cNvPr>
          <p:cNvSpPr/>
          <p:nvPr/>
        </p:nvSpPr>
        <p:spPr>
          <a:xfrm>
            <a:off x="676779" y="1652701"/>
            <a:ext cx="3137825" cy="100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just"/>
            <a:r>
              <a:rPr lang="en-GB" sz="1700" dirty="0">
                <a:solidFill>
                  <a:schemeClr val="tx1"/>
                </a:solidFill>
              </a:rPr>
              <a:t>The last part of Curly’s body needs a colour. Which colour should this be?</a:t>
            </a:r>
          </a:p>
        </p:txBody>
      </p:sp>
      <p:pic>
        <p:nvPicPr>
          <p:cNvPr id="37" name="wrong 1">
            <a:extLst>
              <a:ext uri="{FF2B5EF4-FFF2-40B4-BE49-F238E27FC236}">
                <a16:creationId xmlns:a16="http://schemas.microsoft.com/office/drawing/2014/main" xmlns="" id="{1F1D82FF-DD4B-47D6-847F-52C8CEA22E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768" y="2840730"/>
            <a:ext cx="646583" cy="603952"/>
          </a:xfrm>
          <a:prstGeom prst="rect">
            <a:avLst/>
          </a:prstGeom>
        </p:spPr>
      </p:pic>
      <p:pic>
        <p:nvPicPr>
          <p:cNvPr id="39" name="wrong 2">
            <a:extLst>
              <a:ext uri="{FF2B5EF4-FFF2-40B4-BE49-F238E27FC236}">
                <a16:creationId xmlns:a16="http://schemas.microsoft.com/office/drawing/2014/main" xmlns="" id="{9DF2747A-FB06-4A72-B2E7-9DF9EFE67E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46" y="3756995"/>
            <a:ext cx="646584" cy="603952"/>
          </a:xfrm>
          <a:prstGeom prst="rect">
            <a:avLst/>
          </a:prstGeom>
        </p:spPr>
      </p:pic>
      <p:sp>
        <p:nvSpPr>
          <p:cNvPr id="41" name="fantastic">
            <a:extLst>
              <a:ext uri="{FF2B5EF4-FFF2-40B4-BE49-F238E27FC236}">
                <a16:creationId xmlns:a16="http://schemas.microsoft.com/office/drawing/2014/main" xmlns="" id="{BC2C1FED-39AC-4203-BC78-16B00E45BDF7}"/>
              </a:ext>
            </a:extLst>
          </p:cNvPr>
          <p:cNvSpPr txBox="1">
            <a:spLocks/>
          </p:cNvSpPr>
          <p:nvPr/>
        </p:nvSpPr>
        <p:spPr>
          <a:xfrm>
            <a:off x="680047" y="3176611"/>
            <a:ext cx="293401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accent3"/>
                </a:solidFill>
                <a:latin typeface="Twinkl" pitchFamily="2" charset="77"/>
                <a:cs typeface="Calibri" panose="020F0502020204030204" pitchFamily="34" charset="0"/>
                <a:sym typeface="Arial"/>
              </a:rPr>
              <a:t>Fantastic!</a:t>
            </a:r>
            <a:endParaRPr lang="en-GB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xmlns="" id="{877AFF5F-32E0-479E-BBEA-378B1DF0E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765" y="2168751"/>
            <a:ext cx="652558" cy="609533"/>
          </a:xfrm>
          <a:prstGeom prst="rect">
            <a:avLst/>
          </a:prstGeom>
        </p:spPr>
      </p:pic>
      <p:pic>
        <p:nvPicPr>
          <p:cNvPr id="29" name="1">
            <a:extLst>
              <a:ext uri="{FF2B5EF4-FFF2-40B4-BE49-F238E27FC236}">
                <a16:creationId xmlns:a16="http://schemas.microsoft.com/office/drawing/2014/main" xmlns="" id="{BF5286EF-BA42-4AD7-89A2-4B665E164B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463" y="2290007"/>
            <a:ext cx="652558" cy="609533"/>
          </a:xfrm>
          <a:prstGeom prst="rect">
            <a:avLst/>
          </a:prstGeom>
        </p:spPr>
      </p:pic>
      <p:pic>
        <p:nvPicPr>
          <p:cNvPr id="30" name="1">
            <a:extLst>
              <a:ext uri="{FF2B5EF4-FFF2-40B4-BE49-F238E27FC236}">
                <a16:creationId xmlns:a16="http://schemas.microsoft.com/office/drawing/2014/main" xmlns="" id="{EC698706-1ADD-4D18-A5B9-349CAED52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4003" y="2626187"/>
            <a:ext cx="652558" cy="609533"/>
          </a:xfrm>
          <a:prstGeom prst="rect">
            <a:avLst/>
          </a:prstGeom>
        </p:spPr>
      </p:pic>
      <p:pic>
        <p:nvPicPr>
          <p:cNvPr id="31" name="1">
            <a:extLst>
              <a:ext uri="{FF2B5EF4-FFF2-40B4-BE49-F238E27FC236}">
                <a16:creationId xmlns:a16="http://schemas.microsoft.com/office/drawing/2014/main" xmlns="" id="{6BE7335D-E72A-4D5D-9925-1B0A4090D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328" y="3129152"/>
            <a:ext cx="652558" cy="609533"/>
          </a:xfrm>
          <a:prstGeom prst="rect">
            <a:avLst/>
          </a:prstGeom>
        </p:spPr>
      </p:pic>
      <p:pic>
        <p:nvPicPr>
          <p:cNvPr id="32" name="1">
            <a:extLst>
              <a:ext uri="{FF2B5EF4-FFF2-40B4-BE49-F238E27FC236}">
                <a16:creationId xmlns:a16="http://schemas.microsoft.com/office/drawing/2014/main" xmlns="" id="{8E44A0AD-C887-4DA6-B01B-E5FCD441BA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010" y="3678321"/>
            <a:ext cx="652558" cy="609533"/>
          </a:xfrm>
          <a:prstGeom prst="rect">
            <a:avLst/>
          </a:prstGeom>
        </p:spPr>
      </p:pic>
      <p:pic>
        <p:nvPicPr>
          <p:cNvPr id="33" name="1">
            <a:extLst>
              <a:ext uri="{FF2B5EF4-FFF2-40B4-BE49-F238E27FC236}">
                <a16:creationId xmlns:a16="http://schemas.microsoft.com/office/drawing/2014/main" xmlns="" id="{6F710BB8-69C2-41C5-9B7A-76B54113C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980" y="4192203"/>
            <a:ext cx="652558" cy="609533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E4BF08B1-EC1A-4D25-9CE0-D74881B22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24" y="4540025"/>
            <a:ext cx="652558" cy="609533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xmlns="" id="{43DD4B40-00AC-463B-A5DB-352E5ADF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6405" y="4698499"/>
            <a:ext cx="652558" cy="609533"/>
          </a:xfrm>
          <a:prstGeom prst="rect">
            <a:avLst/>
          </a:prstGeom>
        </p:spPr>
      </p:pic>
      <p:pic>
        <p:nvPicPr>
          <p:cNvPr id="40" name="1">
            <a:extLst>
              <a:ext uri="{FF2B5EF4-FFF2-40B4-BE49-F238E27FC236}">
                <a16:creationId xmlns:a16="http://schemas.microsoft.com/office/drawing/2014/main" xmlns="" id="{0EB0B1BA-A8B6-41F8-9091-662A0107C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152" y="4749946"/>
            <a:ext cx="652558" cy="609533"/>
          </a:xfrm>
          <a:prstGeom prst="rect">
            <a:avLst/>
          </a:prstGeom>
        </p:spPr>
      </p:pic>
      <p:pic>
        <p:nvPicPr>
          <p:cNvPr id="42" name="1">
            <a:extLst>
              <a:ext uri="{FF2B5EF4-FFF2-40B4-BE49-F238E27FC236}">
                <a16:creationId xmlns:a16="http://schemas.microsoft.com/office/drawing/2014/main" xmlns="" id="{2AFE71FA-795F-441C-A14B-49BF01C80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7747" y="4673260"/>
            <a:ext cx="652558" cy="609533"/>
          </a:xfrm>
          <a:prstGeom prst="rect">
            <a:avLst/>
          </a:prstGeom>
        </p:spPr>
      </p:pic>
      <p:pic>
        <p:nvPicPr>
          <p:cNvPr id="43" name="1">
            <a:extLst>
              <a:ext uri="{FF2B5EF4-FFF2-40B4-BE49-F238E27FC236}">
                <a16:creationId xmlns:a16="http://schemas.microsoft.com/office/drawing/2014/main" xmlns="" id="{CE55EBBB-B61B-4C51-A38C-9FF8E4EA8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7922" y="4420412"/>
            <a:ext cx="652558" cy="609533"/>
          </a:xfrm>
          <a:prstGeom prst="rect">
            <a:avLst/>
          </a:prstGeom>
        </p:spPr>
      </p:pic>
      <p:pic>
        <p:nvPicPr>
          <p:cNvPr id="44" name="1">
            <a:extLst>
              <a:ext uri="{FF2B5EF4-FFF2-40B4-BE49-F238E27FC236}">
                <a16:creationId xmlns:a16="http://schemas.microsoft.com/office/drawing/2014/main" xmlns="" id="{41C282BC-1098-4391-8FCD-A182E6603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233" y="3988228"/>
            <a:ext cx="652558" cy="609533"/>
          </a:xfrm>
          <a:prstGeom prst="rect">
            <a:avLst/>
          </a:prstGeom>
        </p:spPr>
      </p:pic>
      <p:pic>
        <p:nvPicPr>
          <p:cNvPr id="45" name="1">
            <a:extLst>
              <a:ext uri="{FF2B5EF4-FFF2-40B4-BE49-F238E27FC236}">
                <a16:creationId xmlns:a16="http://schemas.microsoft.com/office/drawing/2014/main" xmlns="" id="{A6350C39-F1FE-4EFD-B71B-BFD833B863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086" y="3468401"/>
            <a:ext cx="652558" cy="609533"/>
          </a:xfrm>
          <a:prstGeom prst="rect">
            <a:avLst/>
          </a:prstGeom>
        </p:spPr>
      </p:pic>
      <p:pic>
        <p:nvPicPr>
          <p:cNvPr id="46" name="1">
            <a:extLst>
              <a:ext uri="{FF2B5EF4-FFF2-40B4-BE49-F238E27FC236}">
                <a16:creationId xmlns:a16="http://schemas.microsoft.com/office/drawing/2014/main" xmlns="" id="{301246CF-C3D6-4F72-BD89-3E47EB9D7C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427" y="2938908"/>
            <a:ext cx="652558" cy="609533"/>
          </a:xfrm>
          <a:prstGeom prst="rect">
            <a:avLst/>
          </a:prstGeom>
        </p:spPr>
      </p:pic>
      <p:pic>
        <p:nvPicPr>
          <p:cNvPr id="47" name="1">
            <a:extLst>
              <a:ext uri="{FF2B5EF4-FFF2-40B4-BE49-F238E27FC236}">
                <a16:creationId xmlns:a16="http://schemas.microsoft.com/office/drawing/2014/main" xmlns="" id="{862CFC8C-5F00-4E2B-9A59-6F6A4F0C53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237" y="2469122"/>
            <a:ext cx="652558" cy="609533"/>
          </a:xfrm>
          <a:prstGeom prst="rect">
            <a:avLst/>
          </a:prstGeom>
        </p:spPr>
      </p:pic>
      <p:pic>
        <p:nvPicPr>
          <p:cNvPr id="48" name="Curly's head">
            <a:extLst>
              <a:ext uri="{FF2B5EF4-FFF2-40B4-BE49-F238E27FC236}">
                <a16:creationId xmlns:a16="http://schemas.microsoft.com/office/drawing/2014/main" xmlns="" id="{84AFA70B-C33C-48DE-85C2-2ACDD4D74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39" y="5407265"/>
            <a:ext cx="688611" cy="830060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xmlns="" id="{56C3B4C3-0015-482D-BF77-D96B15D7C995}"/>
              </a:ext>
            </a:extLst>
          </p:cNvPr>
          <p:cNvSpPr/>
          <p:nvPr/>
        </p:nvSpPr>
        <p:spPr>
          <a:xfrm>
            <a:off x="755646" y="5630335"/>
            <a:ext cx="6765993" cy="549037"/>
          </a:xfrm>
          <a:prstGeom prst="wedgeRoundRectCallout">
            <a:avLst>
              <a:gd name="adj1" fmla="val 53065"/>
              <a:gd name="adj2" fmla="val 30088"/>
              <a:gd name="adj3" fmla="val 16667"/>
            </a:avLst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winkl" pitchFamily="2" charset="77"/>
              </a:rPr>
              <a:t>How many times is the pattern repeated?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8" name="2">
            <a:extLst>
              <a:ext uri="{FF2B5EF4-FFF2-40B4-BE49-F238E27FC236}">
                <a16:creationId xmlns:a16="http://schemas.microsoft.com/office/drawing/2014/main" xmlns="" id="{CD7D0409-48F7-4033-8680-2625C5817F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839" y="4673260"/>
            <a:ext cx="646583" cy="6039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76A17D-1B6B-4BF7-8394-DAAA83C74835}"/>
              </a:ext>
            </a:extLst>
          </p:cNvPr>
          <p:cNvSpPr txBox="1"/>
          <p:nvPr/>
        </p:nvSpPr>
        <p:spPr>
          <a:xfrm>
            <a:off x="4791105" y="3100326"/>
            <a:ext cx="264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Try again!</a:t>
            </a:r>
          </a:p>
        </p:txBody>
      </p:sp>
    </p:spTree>
    <p:extLst>
      <p:ext uri="{BB962C8B-B14F-4D97-AF65-F5344CB8AC3E}">
        <p14:creationId xmlns:p14="http://schemas.microsoft.com/office/powerpoint/2010/main" val="36079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323 -0.32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160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/>
      <p:bldP spid="49" grpId="0" animBg="1"/>
      <p:bldP spid="50" grpId="0"/>
      <p:bldP spid="50" grpId="1"/>
      <p:bldP spid="50" grpId="2"/>
      <p:bldP spid="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xmlns="" id="{217E0DB8-3B77-4A13-9EAB-60B029096807}"/>
              </a:ext>
            </a:extLst>
          </p:cNvPr>
          <p:cNvSpPr/>
          <p:nvPr/>
        </p:nvSpPr>
        <p:spPr>
          <a:xfrm>
            <a:off x="4109987" y="3130617"/>
            <a:ext cx="943276" cy="59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134</TotalTime>
  <Words>280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Twinkl</vt:lpstr>
      <vt:lpstr>Calibri</vt:lpstr>
      <vt:lpstr>NTR</vt:lpstr>
      <vt:lpstr>Arial</vt:lpstr>
      <vt:lpstr>Office Theme</vt:lpstr>
      <vt:lpstr>PowerPoint Presentation</vt:lpstr>
      <vt:lpstr>Curly Caterpillar likes to show repeating patterns.</vt:lpstr>
      <vt:lpstr>Can you help Curly Caterpillar finish the pattern? </vt:lpstr>
      <vt:lpstr>Can you help Curly Caterpillar finish the pattern? </vt:lpstr>
      <vt:lpstr>A colour is missing from Curly’s pattern!</vt:lpstr>
      <vt:lpstr>Can you help Curly Caterpillar finish the pattern? This time there are three colours.</vt:lpstr>
      <vt:lpstr>Can you help Curly Caterpillar finish the pattern? </vt:lpstr>
      <vt:lpstr>One of Curly’s colours is missing!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Liv Robson-Hughes</dc:creator>
  <cp:lastModifiedBy>Kate Middleton</cp:lastModifiedBy>
  <cp:revision>36</cp:revision>
  <dcterms:created xsi:type="dcterms:W3CDTF">2020-04-24T08:01:31Z</dcterms:created>
  <dcterms:modified xsi:type="dcterms:W3CDTF">2020-06-10T10:57:56Z</dcterms:modified>
</cp:coreProperties>
</file>