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34"/>
  </p:notesMasterIdLst>
  <p:sldIdLst>
    <p:sldId id="342" r:id="rId5"/>
    <p:sldId id="278" r:id="rId6"/>
    <p:sldId id="340" r:id="rId7"/>
    <p:sldId id="325" r:id="rId8"/>
    <p:sldId id="288" r:id="rId9"/>
    <p:sldId id="330" r:id="rId10"/>
    <p:sldId id="332" r:id="rId11"/>
    <p:sldId id="326" r:id="rId12"/>
    <p:sldId id="279" r:id="rId13"/>
    <p:sldId id="331" r:id="rId14"/>
    <p:sldId id="333" r:id="rId15"/>
    <p:sldId id="256" r:id="rId16"/>
    <p:sldId id="319" r:id="rId17"/>
    <p:sldId id="327" r:id="rId18"/>
    <p:sldId id="317" r:id="rId19"/>
    <p:sldId id="334" r:id="rId20"/>
    <p:sldId id="335" r:id="rId21"/>
    <p:sldId id="336" r:id="rId22"/>
    <p:sldId id="320" r:id="rId23"/>
    <p:sldId id="304" r:id="rId24"/>
    <p:sldId id="337" r:id="rId25"/>
    <p:sldId id="338" r:id="rId26"/>
    <p:sldId id="341" r:id="rId27"/>
    <p:sldId id="339" r:id="rId28"/>
    <p:sldId id="321" r:id="rId29"/>
    <p:sldId id="322" r:id="rId30"/>
    <p:sldId id="324" r:id="rId31"/>
    <p:sldId id="323" r:id="rId32"/>
    <p:sldId id="302" r:id="rId3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9FC6"/>
    <a:srgbClr val="FFB400"/>
    <a:srgbClr val="C0504D"/>
    <a:srgbClr val="8064A2"/>
    <a:srgbClr val="9BBB59"/>
    <a:srgbClr val="4BACC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5" autoAdjust="0"/>
    <p:restoredTop sz="90186" autoAdjust="0"/>
  </p:normalViewPr>
  <p:slideViewPr>
    <p:cSldViewPr>
      <p:cViewPr varScale="1">
        <p:scale>
          <a:sx n="60" d="100"/>
          <a:sy n="60" d="100"/>
        </p:scale>
        <p:origin x="1468" y="6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79B1B1C-DB33-4D3D-8987-34DD1F3F57DA}" type="datetimeFigureOut">
              <a:rPr lang="en-GB" smtClean="0"/>
              <a:t>24/03/2020</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0B4DDD7-8B6D-4483-9382-B9E13ED9D45F}" type="slidenum">
              <a:rPr lang="en-GB" smtClean="0"/>
              <a:t>‹#›</a:t>
            </a:fld>
            <a:endParaRPr lang="en-GB"/>
          </a:p>
        </p:txBody>
      </p:sp>
    </p:spTree>
    <p:extLst>
      <p:ext uri="{BB962C8B-B14F-4D97-AF65-F5344CB8AC3E}">
        <p14:creationId xmlns:p14="http://schemas.microsoft.com/office/powerpoint/2010/main" val="259689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saying</a:t>
            </a:r>
            <a:r>
              <a:rPr lang="en-GB" baseline="0" dirty="0"/>
              <a:t> largely what the previous slide but with a different image.</a:t>
            </a:r>
          </a:p>
          <a:p>
            <a:r>
              <a:rPr lang="en-GB" baseline="0" dirty="0"/>
              <a:t>You might be interested to know that the word cloud was based on an analysis of GCSE topics by Will </a:t>
            </a:r>
            <a:r>
              <a:rPr lang="en-GB" baseline="0" dirty="0" err="1"/>
              <a:t>Emeny</a:t>
            </a:r>
            <a:r>
              <a:rPr lang="en-GB" baseline="0" dirty="0"/>
              <a:t> (Great Maths Teaching Ideas). The thing that came out on top (in terms of direct and indirect application in GCSE maths) was times tables. Nearly 60% of GCSE topics could be traced to a root in times tables. </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5</a:t>
            </a:fld>
            <a:endParaRPr lang="en-GB"/>
          </a:p>
        </p:txBody>
      </p:sp>
    </p:spTree>
    <p:extLst>
      <p:ext uri="{BB962C8B-B14F-4D97-AF65-F5344CB8AC3E}">
        <p14:creationId xmlns:p14="http://schemas.microsoft.com/office/powerpoint/2010/main" val="143271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18</a:t>
            </a:fld>
            <a:endParaRPr lang="en-GB"/>
          </a:p>
        </p:txBody>
      </p:sp>
    </p:spTree>
    <p:extLst>
      <p:ext uri="{BB962C8B-B14F-4D97-AF65-F5344CB8AC3E}">
        <p14:creationId xmlns:p14="http://schemas.microsoft.com/office/powerpoint/2010/main" val="347999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a:t>
            </a:r>
            <a:r>
              <a:rPr lang="en-GB" baseline="0" dirty="0"/>
              <a:t> this slide instead of slide 17 if you’re going to be using the app rather than the website.</a:t>
            </a:r>
          </a:p>
          <a:p>
            <a:r>
              <a:rPr lang="en-GB" baseline="0" dirty="0"/>
              <a:t>Remember, to use the app, your school must have the Mobile Apps bolt-on. Go to Subscription Details once you’ve logged in to find out if you have it enabled.</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23</a:t>
            </a:fld>
            <a:endParaRPr lang="en-GB"/>
          </a:p>
        </p:txBody>
      </p:sp>
    </p:spTree>
    <p:extLst>
      <p:ext uri="{BB962C8B-B14F-4D97-AF65-F5344CB8AC3E}">
        <p14:creationId xmlns:p14="http://schemas.microsoft.com/office/powerpoint/2010/main" val="3210728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this if you’re going to do</a:t>
            </a:r>
            <a:r>
              <a:rPr lang="en-GB" baseline="0" dirty="0"/>
              <a:t> the baseline grid (from the Downloads page) in the lesson.</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24</a:t>
            </a:fld>
            <a:endParaRPr lang="en-GB"/>
          </a:p>
        </p:txBody>
      </p:sp>
    </p:spTree>
    <p:extLst>
      <p:ext uri="{BB962C8B-B14F-4D97-AF65-F5344CB8AC3E}">
        <p14:creationId xmlns:p14="http://schemas.microsoft.com/office/powerpoint/2010/main" val="85722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Additive relationship – watch</a:t>
            </a:r>
            <a:r>
              <a:rPr lang="en-GB" baseline="0" dirty="0"/>
              <a:t> how the shape is growing</a:t>
            </a:r>
          </a:p>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6</a:t>
            </a:fld>
            <a:endParaRPr lang="en-GB"/>
          </a:p>
        </p:txBody>
      </p:sp>
    </p:spTree>
    <p:extLst>
      <p:ext uri="{BB962C8B-B14F-4D97-AF65-F5344CB8AC3E}">
        <p14:creationId xmlns:p14="http://schemas.microsoft.com/office/powerpoint/2010/main" val="284656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Additive relationship – the</a:t>
            </a:r>
            <a:r>
              <a:rPr lang="en-GB" baseline="0" dirty="0"/>
              <a:t> shape has been growing. What will the next shape in the pattern be?</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7</a:t>
            </a:fld>
            <a:endParaRPr lang="en-GB"/>
          </a:p>
        </p:txBody>
      </p:sp>
    </p:spTree>
    <p:extLst>
      <p:ext uri="{BB962C8B-B14F-4D97-AF65-F5344CB8AC3E}">
        <p14:creationId xmlns:p14="http://schemas.microsoft.com/office/powerpoint/2010/main" val="282560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Multiplicative relationship – better for describing patterns and therefore</a:t>
            </a:r>
            <a:r>
              <a:rPr lang="en-GB" baseline="0" dirty="0"/>
              <a:t> better for </a:t>
            </a:r>
            <a:r>
              <a:rPr lang="en-GB" dirty="0"/>
              <a:t>predicting</a:t>
            </a:r>
          </a:p>
        </p:txBody>
      </p:sp>
      <p:sp>
        <p:nvSpPr>
          <p:cNvPr id="4" name="Slide Number Placeholder 3"/>
          <p:cNvSpPr>
            <a:spLocks noGrp="1"/>
          </p:cNvSpPr>
          <p:nvPr>
            <p:ph type="sldNum" sz="quarter" idx="10"/>
          </p:nvPr>
        </p:nvSpPr>
        <p:spPr/>
        <p:txBody>
          <a:bodyPr/>
          <a:lstStyle/>
          <a:p>
            <a:fld id="{00B4DDD7-8B6D-4483-9382-B9E13ED9D45F}" type="slidenum">
              <a:rPr lang="en-GB" smtClean="0"/>
              <a:t>10</a:t>
            </a:fld>
            <a:endParaRPr lang="en-GB"/>
          </a:p>
        </p:txBody>
      </p:sp>
    </p:spTree>
    <p:extLst>
      <p:ext uri="{BB962C8B-B14F-4D97-AF65-F5344CB8AC3E}">
        <p14:creationId xmlns:p14="http://schemas.microsoft.com/office/powerpoint/2010/main" val="410595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Multiplicative relationship helps us work out that the next shape will be 16 blocks tall.</a:t>
            </a:r>
          </a:p>
        </p:txBody>
      </p:sp>
      <p:sp>
        <p:nvSpPr>
          <p:cNvPr id="4" name="Slide Number Placeholder 3"/>
          <p:cNvSpPr>
            <a:spLocks noGrp="1"/>
          </p:cNvSpPr>
          <p:nvPr>
            <p:ph type="sldNum" sz="quarter" idx="10"/>
          </p:nvPr>
        </p:nvSpPr>
        <p:spPr/>
        <p:txBody>
          <a:bodyPr/>
          <a:lstStyle/>
          <a:p>
            <a:fld id="{00B4DDD7-8B6D-4483-9382-B9E13ED9D45F}" type="slidenum">
              <a:rPr lang="en-GB" smtClean="0"/>
              <a:t>11</a:t>
            </a:fld>
            <a:endParaRPr lang="en-GB"/>
          </a:p>
        </p:txBody>
      </p:sp>
    </p:spTree>
    <p:extLst>
      <p:ext uri="{BB962C8B-B14F-4D97-AF65-F5344CB8AC3E}">
        <p14:creationId xmlns:p14="http://schemas.microsoft.com/office/powerpoint/2010/main" val="387254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12</a:t>
            </a:fld>
            <a:endParaRPr lang="en-GB"/>
          </a:p>
        </p:txBody>
      </p:sp>
    </p:spTree>
    <p:extLst>
      <p:ext uri="{BB962C8B-B14F-4D97-AF65-F5344CB8AC3E}">
        <p14:creationId xmlns:p14="http://schemas.microsoft.com/office/powerpoint/2010/main" val="187184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15</a:t>
            </a:fld>
            <a:endParaRPr lang="en-GB"/>
          </a:p>
        </p:txBody>
      </p:sp>
    </p:spTree>
    <p:extLst>
      <p:ext uri="{BB962C8B-B14F-4D97-AF65-F5344CB8AC3E}">
        <p14:creationId xmlns:p14="http://schemas.microsoft.com/office/powerpoint/2010/main" val="375865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16</a:t>
            </a:fld>
            <a:endParaRPr lang="en-GB"/>
          </a:p>
        </p:txBody>
      </p:sp>
    </p:spTree>
    <p:extLst>
      <p:ext uri="{BB962C8B-B14F-4D97-AF65-F5344CB8AC3E}">
        <p14:creationId xmlns:p14="http://schemas.microsoft.com/office/powerpoint/2010/main" val="288610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17</a:t>
            </a:fld>
            <a:endParaRPr lang="en-GB"/>
          </a:p>
        </p:txBody>
      </p:sp>
    </p:spTree>
    <p:extLst>
      <p:ext uri="{BB962C8B-B14F-4D97-AF65-F5344CB8AC3E}">
        <p14:creationId xmlns:p14="http://schemas.microsoft.com/office/powerpoint/2010/main" val="375564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91604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110877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85386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055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041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9501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535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717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4229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9589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894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933114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2692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7857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8784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6242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64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5391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209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9067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0081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397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521118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9045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4967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2334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2628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9503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9643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1166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7943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518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661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63556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9907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7120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6913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7085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295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t>24/03/2020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7767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t>24/03/2020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69605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t>24/03/2020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414806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60749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3413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t>24/03/2020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t>‹#›</a:t>
            </a:fld>
            <a:endParaRPr lang="en-GB"/>
          </a:p>
        </p:txBody>
      </p:sp>
    </p:spTree>
    <p:extLst>
      <p:ext uri="{BB962C8B-B14F-4D97-AF65-F5344CB8AC3E}">
        <p14:creationId xmlns:p14="http://schemas.microsoft.com/office/powerpoint/2010/main" val="158696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511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80398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solidFill>
                  <a:prstClr val="black">
                    <a:tint val="75000"/>
                  </a:prstClr>
                </a:solidFill>
              </a:rPr>
              <a:pPr/>
              <a:t>24/03/2020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69717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s://www.youtube.com/watch?v=p72cgbzdJBE"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9.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9.png"/><Relationship Id="rId5" Type="http://schemas.openxmlformats.org/officeDocument/2006/relationships/image" Target="../media/image4.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7.png"/><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2.jpeg"/><Relationship Id="rId21"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10.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4.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2.jpe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61.png"/><Relationship Id="rId5" Type="http://schemas.openxmlformats.org/officeDocument/2006/relationships/image" Target="../media/image5.png"/><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4.png"/><Relationship Id="rId7" Type="http://schemas.openxmlformats.org/officeDocument/2006/relationships/image" Target="../media/image6.png"/><Relationship Id="rId12" Type="http://schemas.openxmlformats.org/officeDocument/2006/relationships/image" Target="../media/image7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8.png"/><Relationship Id="rId5" Type="http://schemas.openxmlformats.org/officeDocument/2006/relationships/image" Target="../media/image4.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3.png"/><Relationship Id="rId9" Type="http://schemas.openxmlformats.org/officeDocument/2006/relationships/image" Target="../media/image76.png"/><Relationship Id="rId1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3.pn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2.jpeg"/><Relationship Id="rId21" Type="http://schemas.openxmlformats.org/officeDocument/2006/relationships/image" Target="../media/image51.png"/><Relationship Id="rId7" Type="http://schemas.openxmlformats.org/officeDocument/2006/relationships/image" Target="../media/image5.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11.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84.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85.png"/><Relationship Id="rId19"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8.jpe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hyperlink" Target="https://www.youtube.com/watch?v=rFex4VPHEco" TargetMode="External"/><Relationship Id="rId3" Type="http://schemas.openxmlformats.org/officeDocument/2006/relationships/image" Target="../media/image3.png"/><Relationship Id="rId7" Type="http://schemas.openxmlformats.org/officeDocument/2006/relationships/hyperlink" Target="https://www.youtube.com/watch?v=yiFOdm7-LtQ" TargetMode="External"/><Relationship Id="rId12" Type="http://schemas.openxmlformats.org/officeDocument/2006/relationships/image" Target="../media/image9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www.youtube.com/watch?v=8EcEWrYLDJ0" TargetMode="External"/><Relationship Id="rId5" Type="http://schemas.openxmlformats.org/officeDocument/2006/relationships/image" Target="../media/image5.png"/><Relationship Id="rId10" Type="http://schemas.openxmlformats.org/officeDocument/2006/relationships/image" Target="../media/image91.png"/><Relationship Id="rId4" Type="http://schemas.openxmlformats.org/officeDocument/2006/relationships/image" Target="../media/image4.png"/><Relationship Id="rId9" Type="http://schemas.openxmlformats.org/officeDocument/2006/relationships/hyperlink" Target="https://www.youtube.com/watch?v=MUoOghN_2TI" TargetMode="External"/><Relationship Id="rId14" Type="http://schemas.openxmlformats.org/officeDocument/2006/relationships/image" Target="../media/image9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2771800" y="4653136"/>
            <a:ext cx="3600400" cy="1584176"/>
          </a:xfrm>
        </p:spPr>
        <p:txBody>
          <a:bodyPr>
            <a:noAutofit/>
          </a:bodyPr>
          <a:lstStyle/>
          <a:p>
            <a:r>
              <a:rPr lang="en-GB" sz="4400" dirty="0">
                <a:solidFill>
                  <a:schemeClr val="bg1"/>
                </a:solidFill>
              </a:rPr>
              <a:t>Launch Video</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1071836" y="4005064"/>
            <a:ext cx="7000328" cy="5040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dirty="0">
                <a:solidFill>
                  <a:schemeClr val="bg1"/>
                </a:solidFill>
                <a:hlinkClick r:id="rId7"/>
              </a:rPr>
              <a:t>https://www.youtube.com/watch?v=p72cgbzdJBE</a:t>
            </a:r>
            <a:endParaRPr lang="en-GB" dirty="0">
              <a:solidFill>
                <a:schemeClr val="bg1"/>
              </a:solidFill>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9834" y="764704"/>
            <a:ext cx="4262744" cy="30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311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3902531" y="4537001"/>
            <a:ext cx="1512168" cy="1080120"/>
          </a:xfrm>
        </p:spPr>
        <p:txBody>
          <a:bodyPr>
            <a:noAutofit/>
          </a:bodyPr>
          <a:lstStyle/>
          <a:p>
            <a:r>
              <a:rPr lang="en-GB" sz="7200" dirty="0">
                <a:solidFill>
                  <a:schemeClr val="bg1"/>
                </a:solidFill>
              </a:rPr>
              <a:t>×2</a:t>
            </a:r>
            <a:endParaRPr lang="en-GB" sz="8800" dirty="0">
              <a:solidFill>
                <a:schemeClr val="bg1"/>
              </a:solidFill>
            </a:endParaRP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08104" y="5534114"/>
            <a:ext cx="691631" cy="6916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6199735" y="4842483"/>
            <a:ext cx="691631" cy="138326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6891367" y="3459221"/>
            <a:ext cx="691631" cy="276652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7582998" y="692696"/>
            <a:ext cx="691631" cy="553304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5508104" y="4918065"/>
            <a:ext cx="914400" cy="914400"/>
          </a:xfrm>
          <a:prstGeom prst="arc">
            <a:avLst>
              <a:gd name="adj1" fmla="val 16200000"/>
              <a:gd name="adj2" fmla="val 2356157"/>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5827500" y="3853300"/>
            <a:ext cx="2115269" cy="1342971"/>
          </a:xfrm>
          <a:prstGeom prst="arc">
            <a:avLst>
              <a:gd name="adj1" fmla="val 16200000"/>
              <a:gd name="adj2" fmla="val 816638"/>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5450011" y="2077657"/>
            <a:ext cx="4957605" cy="1981088"/>
          </a:xfrm>
          <a:prstGeom prst="arc">
            <a:avLst>
              <a:gd name="adj1" fmla="val 16200000"/>
              <a:gd name="adj2" fmla="val 458356"/>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4635205" y="3250310"/>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×2</a:t>
            </a:r>
            <a:endParaRPr lang="en-GB" sz="8800" dirty="0">
              <a:solidFill>
                <a:schemeClr val="bg1"/>
              </a:solidFill>
            </a:endParaRPr>
          </a:p>
        </p:txBody>
      </p:sp>
      <p:sp>
        <p:nvSpPr>
          <p:cNvPr id="35" name="Subtitle 2"/>
          <p:cNvSpPr txBox="1">
            <a:spLocks/>
          </p:cNvSpPr>
          <p:nvPr/>
        </p:nvSpPr>
        <p:spPr>
          <a:xfrm>
            <a:off x="5209220" y="1323431"/>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×2</a:t>
            </a:r>
            <a:endParaRPr lang="en-GB" sz="8800" dirty="0">
              <a:solidFill>
                <a:schemeClr val="bg1"/>
              </a:solidFill>
            </a:endParaRPr>
          </a:p>
        </p:txBody>
      </p:sp>
      <p:sp>
        <p:nvSpPr>
          <p:cNvPr id="37" name="Speech Bubble: Rectangle with Corners Rounded 36"/>
          <p:cNvSpPr/>
          <p:nvPr/>
        </p:nvSpPr>
        <p:spPr>
          <a:xfrm>
            <a:off x="1187624" y="591023"/>
            <a:ext cx="4116016" cy="1336354"/>
          </a:xfrm>
          <a:prstGeom prst="wedgeRoundRectCallout">
            <a:avLst>
              <a:gd name="adj1" fmla="val -10198"/>
              <a:gd name="adj2" fmla="val 84950"/>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Double it each time.</a:t>
            </a:r>
          </a:p>
        </p:txBody>
      </p:sp>
      <p:pic>
        <p:nvPicPr>
          <p:cNvPr id="3" name="Picture 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56" y="2138895"/>
            <a:ext cx="3899275" cy="4844033"/>
          </a:xfrm>
          <a:prstGeom prst="rect">
            <a:avLst/>
          </a:prstGeom>
        </p:spPr>
      </p:pic>
    </p:spTree>
    <p:extLst>
      <p:ext uri="{BB962C8B-B14F-4D97-AF65-F5344CB8AC3E}">
        <p14:creationId xmlns:p14="http://schemas.microsoft.com/office/powerpoint/2010/main" val="42788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50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0" grpId="0" animBg="1"/>
      <p:bldP spid="32" grpId="0" animBg="1"/>
      <p:bldP spid="33" grpId="0" animBg="1"/>
      <p:bldP spid="34" grpId="0"/>
      <p:bldP spid="35" grpId="0" build="p"/>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5868144" y="5216280"/>
            <a:ext cx="724984" cy="517846"/>
          </a:xfrm>
        </p:spPr>
        <p:txBody>
          <a:bodyPr>
            <a:noAutofit/>
          </a:bodyPr>
          <a:lstStyle/>
          <a:p>
            <a:r>
              <a:rPr lang="en-GB" sz="4000" dirty="0">
                <a:solidFill>
                  <a:schemeClr val="bg1"/>
                </a:solidFill>
              </a:rPr>
              <a:t>×2</a:t>
            </a:r>
            <a:endParaRPr lang="en-GB" sz="4800" dirty="0">
              <a:solidFill>
                <a:schemeClr val="bg1"/>
              </a:solidFill>
            </a:endParaRP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49602" y="5894154"/>
            <a:ext cx="331591" cy="3315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6906087" y="5562563"/>
            <a:ext cx="331591" cy="66318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7274127" y="4899381"/>
            <a:ext cx="331591" cy="132636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7654431" y="3573016"/>
            <a:ext cx="331591" cy="265272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6567081" y="5565551"/>
            <a:ext cx="438394" cy="438394"/>
          </a:xfrm>
          <a:prstGeom prst="arc">
            <a:avLst>
              <a:gd name="adj1" fmla="val 16200000"/>
              <a:gd name="adj2" fmla="val 2356157"/>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6741929" y="5090070"/>
            <a:ext cx="1014131" cy="643865"/>
          </a:xfrm>
          <a:prstGeom prst="arc">
            <a:avLst>
              <a:gd name="adj1" fmla="val 16200000"/>
              <a:gd name="adj2" fmla="val 816638"/>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6621931" y="4258684"/>
            <a:ext cx="2376842" cy="949800"/>
          </a:xfrm>
          <a:prstGeom prst="arc">
            <a:avLst>
              <a:gd name="adj1" fmla="val 16200000"/>
              <a:gd name="adj2" fmla="val 458356"/>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6196773" y="4727632"/>
            <a:ext cx="724984" cy="5178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×2</a:t>
            </a:r>
            <a:endParaRPr lang="en-GB" sz="4800" dirty="0">
              <a:solidFill>
                <a:schemeClr val="bg1"/>
              </a:solidFill>
            </a:endParaRPr>
          </a:p>
        </p:txBody>
      </p:sp>
      <p:sp>
        <p:nvSpPr>
          <p:cNvPr id="35" name="Subtitle 2"/>
          <p:cNvSpPr txBox="1">
            <a:spLocks/>
          </p:cNvSpPr>
          <p:nvPr/>
        </p:nvSpPr>
        <p:spPr>
          <a:xfrm>
            <a:off x="6438225" y="3746418"/>
            <a:ext cx="724984" cy="6553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×2</a:t>
            </a:r>
            <a:endParaRPr lang="en-GB" sz="4800" dirty="0">
              <a:solidFill>
                <a:schemeClr val="bg1"/>
              </a:solidFill>
            </a:endParaRPr>
          </a:p>
        </p:txBody>
      </p:sp>
      <p:sp>
        <p:nvSpPr>
          <p:cNvPr id="37" name="Speech Bubble: Rectangle with Corners Rounded 36"/>
          <p:cNvSpPr/>
          <p:nvPr/>
        </p:nvSpPr>
        <p:spPr>
          <a:xfrm>
            <a:off x="1187624" y="852611"/>
            <a:ext cx="4680520" cy="1336354"/>
          </a:xfrm>
          <a:prstGeom prst="wedgeRoundRectCallout">
            <a:avLst>
              <a:gd name="adj1" fmla="val -10198"/>
              <a:gd name="adj2" fmla="val 84950"/>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What comes next?</a:t>
            </a:r>
          </a:p>
          <a:p>
            <a:pPr algn="ctr"/>
            <a:r>
              <a:rPr lang="en-GB" sz="3200" dirty="0">
                <a:solidFill>
                  <a:schemeClr val="tx1"/>
                </a:solidFill>
              </a:rPr>
              <a:t>The pattern is easy to see.</a:t>
            </a:r>
          </a:p>
        </p:txBody>
      </p:sp>
      <p:grpSp>
        <p:nvGrpSpPr>
          <p:cNvPr id="101" name="Group 100"/>
          <p:cNvGrpSpPr/>
          <p:nvPr/>
        </p:nvGrpSpPr>
        <p:grpSpPr>
          <a:xfrm>
            <a:off x="8034965" y="920287"/>
            <a:ext cx="331591" cy="5305458"/>
            <a:chOff x="8029763" y="920287"/>
            <a:chExt cx="331591" cy="5305458"/>
          </a:xfrm>
        </p:grpSpPr>
        <p:grpSp>
          <p:nvGrpSpPr>
            <p:cNvPr id="38" name="Group 37"/>
            <p:cNvGrpSpPr/>
            <p:nvPr/>
          </p:nvGrpSpPr>
          <p:grpSpPr>
            <a:xfrm>
              <a:off x="8029763" y="3573016"/>
              <a:ext cx="331591" cy="2652729"/>
              <a:chOff x="3461984" y="692696"/>
              <a:chExt cx="691631" cy="5533049"/>
            </a:xfrm>
            <a:solidFill>
              <a:srgbClr val="FF9FC6"/>
            </a:solidFill>
          </p:grpSpPr>
          <p:sp>
            <p:nvSpPr>
              <p:cNvPr id="39" name="Rectangle 38"/>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0" name="Rectangle 39"/>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1" name="Rectangle 40"/>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2" name="Rectangle 41"/>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3" name="Rectangle 42"/>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4" name="Rectangle 43"/>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5" name="Rectangle 44"/>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6" name="Rectangle 45"/>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47" name="Group 46"/>
            <p:cNvGrpSpPr/>
            <p:nvPr/>
          </p:nvGrpSpPr>
          <p:grpSpPr>
            <a:xfrm>
              <a:off x="8029763" y="920287"/>
              <a:ext cx="331591" cy="2652729"/>
              <a:chOff x="3461984" y="692696"/>
              <a:chExt cx="691631" cy="5533049"/>
            </a:xfrm>
            <a:solidFill>
              <a:srgbClr val="FF9FC6"/>
            </a:solidFill>
          </p:grpSpPr>
          <p:sp>
            <p:nvSpPr>
              <p:cNvPr id="48" name="Rectangle 47"/>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9" name="Rectangle 48"/>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0" name="Rectangle 49"/>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1" name="Rectangle 50"/>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2" name="Rectangle 51"/>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3" name="Rectangle 52"/>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4" name="Rectangle 53"/>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5" name="Rectangle 54"/>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sp>
        <p:nvSpPr>
          <p:cNvPr id="107" name="Arc 106"/>
          <p:cNvSpPr/>
          <p:nvPr/>
        </p:nvSpPr>
        <p:spPr>
          <a:xfrm rot="15144324">
            <a:off x="6421672" y="2106300"/>
            <a:ext cx="4423144" cy="1990791"/>
          </a:xfrm>
          <a:prstGeom prst="arc">
            <a:avLst>
              <a:gd name="adj1" fmla="val 15833043"/>
              <a:gd name="adj2" fmla="val 92357"/>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Subtitle 2"/>
          <p:cNvSpPr txBox="1">
            <a:spLocks/>
          </p:cNvSpPr>
          <p:nvPr/>
        </p:nvSpPr>
        <p:spPr>
          <a:xfrm>
            <a:off x="6593128" y="2253143"/>
            <a:ext cx="1011702" cy="66365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GB" sz="4000" dirty="0">
                <a:solidFill>
                  <a:schemeClr val="bg1"/>
                </a:solidFill>
              </a:rPr>
              <a:t>×2</a:t>
            </a:r>
            <a:endParaRPr lang="en-GB" sz="4800" dirty="0">
              <a:solidFill>
                <a:schemeClr val="bg1"/>
              </a:solidFill>
            </a:endParaRPr>
          </a:p>
        </p:txBody>
      </p:sp>
      <p:pic>
        <p:nvPicPr>
          <p:cNvPr id="98" name="Picture 9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56" y="2138895"/>
            <a:ext cx="3899275" cy="4844033"/>
          </a:xfrm>
          <a:prstGeom prst="rect">
            <a:avLst/>
          </a:prstGeom>
        </p:spPr>
      </p:pic>
    </p:spTree>
    <p:extLst>
      <p:ext uri="{BB962C8B-B14F-4D97-AF65-F5344CB8AC3E}">
        <p14:creationId xmlns:p14="http://schemas.microsoft.com/office/powerpoint/2010/main" val="2630467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descr="C:\Users\Bruno\Dropbox\TTRS\Avatars\Character 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2120" y="2425725"/>
            <a:ext cx="3811588" cy="38115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runo\Dropbox\TTRS\Avatars\Character 2.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15816" y="2425725"/>
            <a:ext cx="3811588" cy="381158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runo\Dropbox\TTRS\Avatars\Character 3.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8520" y="2425725"/>
            <a:ext cx="3811588" cy="3811587"/>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p:cNvSpPr/>
          <p:nvPr/>
        </p:nvSpPr>
        <p:spPr>
          <a:xfrm>
            <a:off x="60859" y="324175"/>
            <a:ext cx="4462358" cy="1618158"/>
          </a:xfrm>
          <a:prstGeom prst="wedgeRoundRectCallout">
            <a:avLst>
              <a:gd name="adj1" fmla="val -11826"/>
              <a:gd name="adj2" fmla="val 91475"/>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OK, times tables are important but I find them hard to remember.</a:t>
            </a:r>
          </a:p>
        </p:txBody>
      </p:sp>
      <p:sp>
        <p:nvSpPr>
          <p:cNvPr id="8" name="Speech Bubble: Rectangle with Corners Rounded 7"/>
          <p:cNvSpPr/>
          <p:nvPr/>
        </p:nvSpPr>
        <p:spPr>
          <a:xfrm>
            <a:off x="4427490" y="848052"/>
            <a:ext cx="2705136" cy="1258118"/>
          </a:xfrm>
          <a:prstGeom prst="wedgeRoundRectCallout">
            <a:avLst>
              <a:gd name="adj1" fmla="val -36392"/>
              <a:gd name="adj2" fmla="val 75536"/>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And not much fun to learn.</a:t>
            </a:r>
          </a:p>
        </p:txBody>
      </p:sp>
      <p:sp>
        <p:nvSpPr>
          <p:cNvPr id="9" name="Speech Bubble: Rectangle with Corners Rounded 8"/>
          <p:cNvSpPr/>
          <p:nvPr/>
        </p:nvSpPr>
        <p:spPr>
          <a:xfrm>
            <a:off x="6472269" y="1484784"/>
            <a:ext cx="2204186" cy="1114102"/>
          </a:xfrm>
          <a:prstGeom prst="wedgeRoundRectCallout">
            <a:avLst>
              <a:gd name="adj1" fmla="val -8152"/>
              <a:gd name="adj2" fmla="val 80136"/>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So what’s the plan? </a:t>
            </a:r>
          </a:p>
        </p:txBody>
      </p:sp>
    </p:spTree>
    <p:extLst>
      <p:ext uri="{BB962C8B-B14F-4D97-AF65-F5344CB8AC3E}">
        <p14:creationId xmlns:p14="http://schemas.microsoft.com/office/powerpoint/2010/main" val="370200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Bruno\Dropbox\TTRS\images\TTRSbanner.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3018" y="2276872"/>
            <a:ext cx="8506756" cy="18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9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755577" y="648219"/>
            <a:ext cx="3666356" cy="830997"/>
          </a:xfrm>
          <a:prstGeom prst="rect">
            <a:avLst/>
          </a:prstGeom>
        </p:spPr>
        <p:txBody>
          <a:bodyPr wrap="square">
            <a:spAutoFit/>
          </a:bodyPr>
          <a:lstStyle/>
          <a:p>
            <a:r>
              <a:rPr lang="en-GB" sz="4800" b="1" dirty="0">
                <a:solidFill>
                  <a:prstClr val="white"/>
                </a:solidFill>
              </a:rPr>
              <a:t>Three Modes</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43608" y="4256880"/>
            <a:ext cx="2094284" cy="769441"/>
          </a:xfrm>
          <a:prstGeom prst="rect">
            <a:avLst/>
          </a:prstGeom>
        </p:spPr>
        <p:txBody>
          <a:bodyPr wrap="square">
            <a:spAutoFit/>
          </a:bodyPr>
          <a:lstStyle/>
          <a:p>
            <a:pPr algn="ctr"/>
            <a:r>
              <a:rPr lang="en-GB" sz="4400" dirty="0">
                <a:solidFill>
                  <a:prstClr val="white"/>
                </a:solidFill>
              </a:rPr>
              <a:t>Paper</a:t>
            </a:r>
          </a:p>
        </p:txBody>
      </p:sp>
      <p:sp>
        <p:nvSpPr>
          <p:cNvPr id="15" name="Rectangle 14"/>
          <p:cNvSpPr/>
          <p:nvPr/>
        </p:nvSpPr>
        <p:spPr>
          <a:xfrm>
            <a:off x="3892278" y="4256880"/>
            <a:ext cx="2094284" cy="769441"/>
          </a:xfrm>
          <a:prstGeom prst="rect">
            <a:avLst/>
          </a:prstGeom>
        </p:spPr>
        <p:txBody>
          <a:bodyPr wrap="square">
            <a:spAutoFit/>
          </a:bodyPr>
          <a:lstStyle/>
          <a:p>
            <a:pPr algn="ctr"/>
            <a:r>
              <a:rPr lang="en-GB" sz="4400" dirty="0">
                <a:solidFill>
                  <a:prstClr val="white"/>
                </a:solidFill>
              </a:rPr>
              <a:t>Website</a:t>
            </a:r>
          </a:p>
        </p:txBody>
      </p:sp>
      <p:sp>
        <p:nvSpPr>
          <p:cNvPr id="18" name="Rectangle 17"/>
          <p:cNvSpPr/>
          <p:nvPr/>
        </p:nvSpPr>
        <p:spPr>
          <a:xfrm>
            <a:off x="6512359" y="4256880"/>
            <a:ext cx="2094284" cy="769441"/>
          </a:xfrm>
          <a:prstGeom prst="rect">
            <a:avLst/>
          </a:prstGeom>
        </p:spPr>
        <p:txBody>
          <a:bodyPr wrap="square">
            <a:spAutoFit/>
          </a:bodyPr>
          <a:lstStyle/>
          <a:p>
            <a:pPr algn="ctr"/>
            <a:r>
              <a:rPr lang="en-GB" sz="4400" dirty="0">
                <a:solidFill>
                  <a:prstClr val="white"/>
                </a:solidFill>
              </a:rPr>
              <a:t>App</a:t>
            </a:r>
          </a:p>
        </p:txBody>
      </p:sp>
      <p:grpSp>
        <p:nvGrpSpPr>
          <p:cNvPr id="21" name="Group 20"/>
          <p:cNvGrpSpPr/>
          <p:nvPr/>
        </p:nvGrpSpPr>
        <p:grpSpPr>
          <a:xfrm>
            <a:off x="3466134" y="1579121"/>
            <a:ext cx="2832396" cy="2647160"/>
            <a:chOff x="3356645" y="1822932"/>
            <a:chExt cx="2832396" cy="2647160"/>
          </a:xfrm>
        </p:grpSpPr>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30861" y="3193888"/>
              <a:ext cx="1358180" cy="1238354"/>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61492" y="1822932"/>
              <a:ext cx="1358180" cy="1301712"/>
            </a:xfrm>
            <a:prstGeom prst="rect">
              <a:avLst/>
            </a:prstGeom>
          </p:spPr>
        </p:pic>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30860" y="1822932"/>
              <a:ext cx="1358180" cy="1301712"/>
            </a:xfrm>
            <a:prstGeom prst="rect">
              <a:avLst/>
            </a:prstGeom>
          </p:spPr>
        </p:pic>
        <p:pic>
          <p:nvPicPr>
            <p:cNvPr id="20" name="Picture 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56645" y="3168380"/>
              <a:ext cx="1358180" cy="1301712"/>
            </a:xfrm>
            <a:prstGeom prst="rect">
              <a:avLst/>
            </a:prstGeom>
          </p:spPr>
        </p:pic>
      </p:grpSp>
      <p:pic>
        <p:nvPicPr>
          <p:cNvPr id="22" name="Picture 2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790029" y="1838745"/>
            <a:ext cx="1538944" cy="2084176"/>
          </a:xfrm>
          <a:prstGeom prst="rect">
            <a:avLst/>
          </a:prstGeom>
        </p:spPr>
      </p:pic>
      <p:pic>
        <p:nvPicPr>
          <p:cNvPr id="23" name="Picture 2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30774" y="1579121"/>
            <a:ext cx="1919952" cy="2690896"/>
          </a:xfrm>
          <a:prstGeom prst="rect">
            <a:avLst/>
          </a:prstGeom>
        </p:spPr>
      </p:pic>
      <p:grpSp>
        <p:nvGrpSpPr>
          <p:cNvPr id="24" name="Group 23"/>
          <p:cNvGrpSpPr/>
          <p:nvPr/>
        </p:nvGrpSpPr>
        <p:grpSpPr>
          <a:xfrm>
            <a:off x="9612560" y="1523447"/>
            <a:ext cx="1512168" cy="2533229"/>
            <a:chOff x="647564" y="1523447"/>
            <a:chExt cx="1512168" cy="2533229"/>
          </a:xfrm>
        </p:grpSpPr>
        <p:pic>
          <p:nvPicPr>
            <p:cNvPr id="25" name="Picture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647564" y="1937307"/>
              <a:ext cx="1512168" cy="2119369"/>
            </a:xfrm>
            <a:prstGeom prst="rect">
              <a:avLst/>
            </a:prstGeom>
          </p:spPr>
        </p:pic>
        <p:sp>
          <p:nvSpPr>
            <p:cNvPr id="26" name="TextBox 25"/>
            <p:cNvSpPr txBox="1"/>
            <p:nvPr/>
          </p:nvSpPr>
          <p:spPr>
            <a:xfrm>
              <a:off x="727407" y="1523447"/>
              <a:ext cx="1352482" cy="400110"/>
            </a:xfrm>
            <a:prstGeom prst="rect">
              <a:avLst/>
            </a:prstGeom>
            <a:noFill/>
          </p:spPr>
          <p:txBody>
            <a:bodyPr wrap="square" rtlCol="0">
              <a:spAutoFit/>
            </a:bodyPr>
            <a:lstStyle/>
            <a:p>
              <a:pPr algn="ctr"/>
              <a:r>
                <a:rPr lang="en-GB" sz="2000" dirty="0">
                  <a:solidFill>
                    <a:schemeClr val="bg1"/>
                  </a:solidFill>
                </a:rPr>
                <a:t>Lesson 1</a:t>
              </a:r>
            </a:p>
          </p:txBody>
        </p:sp>
      </p:grpSp>
      <p:grpSp>
        <p:nvGrpSpPr>
          <p:cNvPr id="27" name="Group 26"/>
          <p:cNvGrpSpPr/>
          <p:nvPr/>
        </p:nvGrpSpPr>
        <p:grpSpPr>
          <a:xfrm>
            <a:off x="13284968" y="1523446"/>
            <a:ext cx="1512168" cy="2533229"/>
            <a:chOff x="2279432" y="1523446"/>
            <a:chExt cx="1512168" cy="2533229"/>
          </a:xfrm>
        </p:grpSpPr>
        <p:pic>
          <p:nvPicPr>
            <p:cNvPr id="28" name="Picture 2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2279432" y="1937306"/>
              <a:ext cx="1512168" cy="2119369"/>
            </a:xfrm>
            <a:prstGeom prst="rect">
              <a:avLst/>
            </a:prstGeom>
          </p:spPr>
        </p:pic>
        <p:sp>
          <p:nvSpPr>
            <p:cNvPr id="29" name="TextBox 28"/>
            <p:cNvSpPr txBox="1"/>
            <p:nvPr/>
          </p:nvSpPr>
          <p:spPr>
            <a:xfrm>
              <a:off x="2359275" y="1523446"/>
              <a:ext cx="1352482" cy="400110"/>
            </a:xfrm>
            <a:prstGeom prst="rect">
              <a:avLst/>
            </a:prstGeom>
            <a:noFill/>
          </p:spPr>
          <p:txBody>
            <a:bodyPr wrap="square" rtlCol="0">
              <a:spAutoFit/>
            </a:bodyPr>
            <a:lstStyle/>
            <a:p>
              <a:pPr algn="ctr"/>
              <a:r>
                <a:rPr lang="en-GB" sz="2000" dirty="0">
                  <a:solidFill>
                    <a:schemeClr val="bg1"/>
                  </a:solidFill>
                </a:rPr>
                <a:t>Lesson 2</a:t>
              </a:r>
            </a:p>
          </p:txBody>
        </p:sp>
      </p:grpSp>
      <p:grpSp>
        <p:nvGrpSpPr>
          <p:cNvPr id="30" name="Group 29"/>
          <p:cNvGrpSpPr/>
          <p:nvPr/>
        </p:nvGrpSpPr>
        <p:grpSpPr>
          <a:xfrm>
            <a:off x="16955449" y="1523445"/>
            <a:ext cx="1512168" cy="2533229"/>
            <a:chOff x="3902009" y="1523445"/>
            <a:chExt cx="1512168" cy="2533229"/>
          </a:xfrm>
        </p:grpSpPr>
        <p:pic>
          <p:nvPicPr>
            <p:cNvPr id="31" name="Picture 3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3902009" y="1937305"/>
              <a:ext cx="1512168" cy="2119369"/>
            </a:xfrm>
            <a:prstGeom prst="rect">
              <a:avLst/>
            </a:prstGeom>
          </p:spPr>
        </p:pic>
        <p:sp>
          <p:nvSpPr>
            <p:cNvPr id="32" name="TextBox 31"/>
            <p:cNvSpPr txBox="1"/>
            <p:nvPr/>
          </p:nvSpPr>
          <p:spPr>
            <a:xfrm>
              <a:off x="3981852" y="1523445"/>
              <a:ext cx="1352482" cy="400110"/>
            </a:xfrm>
            <a:prstGeom prst="rect">
              <a:avLst/>
            </a:prstGeom>
            <a:noFill/>
          </p:spPr>
          <p:txBody>
            <a:bodyPr wrap="square" rtlCol="0">
              <a:spAutoFit/>
            </a:bodyPr>
            <a:lstStyle/>
            <a:p>
              <a:pPr algn="ctr"/>
              <a:r>
                <a:rPr lang="en-GB" sz="2000" dirty="0">
                  <a:solidFill>
                    <a:schemeClr val="bg1"/>
                  </a:solidFill>
                </a:rPr>
                <a:t>Lesson 3</a:t>
              </a:r>
            </a:p>
          </p:txBody>
        </p:sp>
      </p:grpSp>
      <p:grpSp>
        <p:nvGrpSpPr>
          <p:cNvPr id="33" name="Group 32"/>
          <p:cNvGrpSpPr/>
          <p:nvPr/>
        </p:nvGrpSpPr>
        <p:grpSpPr>
          <a:xfrm>
            <a:off x="20544160" y="1523446"/>
            <a:ext cx="1512168" cy="2533229"/>
            <a:chOff x="5524585" y="1523446"/>
            <a:chExt cx="1512168" cy="2533229"/>
          </a:xfrm>
        </p:grpSpPr>
        <p:pic>
          <p:nvPicPr>
            <p:cNvPr id="34" name="Picture 3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5524585" y="1937306"/>
              <a:ext cx="1512168" cy="2119369"/>
            </a:xfrm>
            <a:prstGeom prst="rect">
              <a:avLst/>
            </a:prstGeom>
          </p:spPr>
        </p:pic>
        <p:sp>
          <p:nvSpPr>
            <p:cNvPr id="35" name="TextBox 34"/>
            <p:cNvSpPr txBox="1"/>
            <p:nvPr/>
          </p:nvSpPr>
          <p:spPr>
            <a:xfrm>
              <a:off x="5604428" y="1523446"/>
              <a:ext cx="1352482" cy="400110"/>
            </a:xfrm>
            <a:prstGeom prst="rect">
              <a:avLst/>
            </a:prstGeom>
            <a:noFill/>
          </p:spPr>
          <p:txBody>
            <a:bodyPr wrap="square" rtlCol="0">
              <a:spAutoFit/>
            </a:bodyPr>
            <a:lstStyle/>
            <a:p>
              <a:pPr algn="ctr"/>
              <a:r>
                <a:rPr lang="en-GB" sz="2000" dirty="0">
                  <a:solidFill>
                    <a:schemeClr val="bg1"/>
                  </a:solidFill>
                </a:rPr>
                <a:t>Lesson 4</a:t>
              </a:r>
            </a:p>
          </p:txBody>
        </p:sp>
      </p:grpSp>
      <p:grpSp>
        <p:nvGrpSpPr>
          <p:cNvPr id="36" name="Group 35"/>
          <p:cNvGrpSpPr/>
          <p:nvPr/>
        </p:nvGrpSpPr>
        <p:grpSpPr>
          <a:xfrm>
            <a:off x="24301537" y="1523445"/>
            <a:ext cx="1512168" cy="2533229"/>
            <a:chOff x="7147162" y="1523445"/>
            <a:chExt cx="1512168" cy="2533229"/>
          </a:xfrm>
        </p:grpSpPr>
        <p:pic>
          <p:nvPicPr>
            <p:cNvPr id="37" name="Picture 3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7147162" y="1937305"/>
              <a:ext cx="1512168" cy="2119369"/>
            </a:xfrm>
            <a:prstGeom prst="rect">
              <a:avLst/>
            </a:prstGeom>
          </p:spPr>
        </p:pic>
        <p:sp>
          <p:nvSpPr>
            <p:cNvPr id="38" name="TextBox 37"/>
            <p:cNvSpPr txBox="1"/>
            <p:nvPr/>
          </p:nvSpPr>
          <p:spPr>
            <a:xfrm>
              <a:off x="7227005" y="1523445"/>
              <a:ext cx="1352482" cy="400110"/>
            </a:xfrm>
            <a:prstGeom prst="rect">
              <a:avLst/>
            </a:prstGeom>
            <a:noFill/>
          </p:spPr>
          <p:txBody>
            <a:bodyPr wrap="square" rtlCol="0">
              <a:spAutoFit/>
            </a:bodyPr>
            <a:lstStyle/>
            <a:p>
              <a:pPr algn="ctr"/>
              <a:r>
                <a:rPr lang="en-GB" sz="2000" dirty="0">
                  <a:solidFill>
                    <a:schemeClr val="bg1"/>
                  </a:solidFill>
                </a:rPr>
                <a:t>Lesson 5</a:t>
              </a:r>
            </a:p>
          </p:txBody>
        </p:sp>
      </p:grpSp>
      <p:pic>
        <p:nvPicPr>
          <p:cNvPr id="39" name="Picture 7" descr="C:\Users\Bruno\Dropbox\TTRS\images\TTRSbanner.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728464" y="5125628"/>
            <a:ext cx="5795864" cy="123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82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727407" y="620688"/>
            <a:ext cx="3459818" cy="936104"/>
          </a:xfrm>
        </p:spPr>
        <p:txBody>
          <a:bodyPr anchor="t">
            <a:normAutofit/>
          </a:bodyPr>
          <a:lstStyle/>
          <a:p>
            <a:pPr marL="174625" indent="-174625" algn="l"/>
            <a:r>
              <a:rPr lang="en-GB" b="1" dirty="0">
                <a:solidFill>
                  <a:schemeClr val="bg1"/>
                </a:solidFill>
                <a:latin typeface="Rock" panose="00000400000000000000" pitchFamily="2" charset="0"/>
              </a:rPr>
              <a:t>Paper version</a:t>
            </a:r>
            <a:endParaRPr lang="en-GB" dirty="0">
              <a:solidFill>
                <a:schemeClr val="bg1"/>
              </a:solidFill>
              <a:latin typeface="+mn-lt"/>
              <a:ea typeface="+mn-ea"/>
              <a:cs typeface="+mn-cs"/>
            </a:endParaRPr>
          </a:p>
        </p:txBody>
      </p:sp>
      <p:grpSp>
        <p:nvGrpSpPr>
          <p:cNvPr id="31" name="Group 30"/>
          <p:cNvGrpSpPr/>
          <p:nvPr/>
        </p:nvGrpSpPr>
        <p:grpSpPr>
          <a:xfrm>
            <a:off x="647564" y="1523447"/>
            <a:ext cx="1512168" cy="3003683"/>
            <a:chOff x="647564" y="1523447"/>
            <a:chExt cx="1512168" cy="3003683"/>
          </a:xfrm>
        </p:grpSpPr>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647564" y="1937307"/>
              <a:ext cx="1512168" cy="2119369"/>
            </a:xfrm>
            <a:prstGeom prst="rect">
              <a:avLst/>
            </a:prstGeom>
          </p:spPr>
        </p:pic>
        <p:sp>
          <p:nvSpPr>
            <p:cNvPr id="9" name="TextBox 8"/>
            <p:cNvSpPr txBox="1"/>
            <p:nvPr/>
          </p:nvSpPr>
          <p:spPr>
            <a:xfrm>
              <a:off x="727407" y="1523447"/>
              <a:ext cx="1352482" cy="400110"/>
            </a:xfrm>
            <a:prstGeom prst="rect">
              <a:avLst/>
            </a:prstGeom>
            <a:noFill/>
          </p:spPr>
          <p:txBody>
            <a:bodyPr wrap="square" rtlCol="0">
              <a:spAutoFit/>
            </a:bodyPr>
            <a:lstStyle/>
            <a:p>
              <a:pPr algn="ctr"/>
              <a:r>
                <a:rPr lang="en-GB" sz="2000" dirty="0">
                  <a:solidFill>
                    <a:schemeClr val="bg1"/>
                  </a:solidFill>
                </a:rPr>
                <a:t>Lesson 1</a:t>
              </a:r>
            </a:p>
          </p:txBody>
        </p:sp>
        <p:sp>
          <p:nvSpPr>
            <p:cNvPr id="32" name="TextBox 31"/>
            <p:cNvSpPr txBox="1"/>
            <p:nvPr/>
          </p:nvSpPr>
          <p:spPr>
            <a:xfrm>
              <a:off x="727407"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30" name="Group 29"/>
          <p:cNvGrpSpPr/>
          <p:nvPr/>
        </p:nvGrpSpPr>
        <p:grpSpPr>
          <a:xfrm>
            <a:off x="2272463" y="1523446"/>
            <a:ext cx="1512168" cy="3003684"/>
            <a:chOff x="2279432" y="1523446"/>
            <a:chExt cx="1512168" cy="3003684"/>
          </a:xfrm>
        </p:grpSpPr>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2279432" y="1937306"/>
              <a:ext cx="1512168" cy="2119369"/>
            </a:xfrm>
            <a:prstGeom prst="rect">
              <a:avLst/>
            </a:prstGeom>
          </p:spPr>
        </p:pic>
        <p:sp>
          <p:nvSpPr>
            <p:cNvPr id="20" name="TextBox 19"/>
            <p:cNvSpPr txBox="1"/>
            <p:nvPr/>
          </p:nvSpPr>
          <p:spPr>
            <a:xfrm>
              <a:off x="2359275" y="1523446"/>
              <a:ext cx="1352482" cy="400110"/>
            </a:xfrm>
            <a:prstGeom prst="rect">
              <a:avLst/>
            </a:prstGeom>
            <a:noFill/>
          </p:spPr>
          <p:txBody>
            <a:bodyPr wrap="square" rtlCol="0">
              <a:spAutoFit/>
            </a:bodyPr>
            <a:lstStyle/>
            <a:p>
              <a:pPr algn="ctr"/>
              <a:r>
                <a:rPr lang="en-GB" sz="2000" dirty="0">
                  <a:solidFill>
                    <a:schemeClr val="bg1"/>
                  </a:solidFill>
                </a:rPr>
                <a:t>Lesson 2</a:t>
              </a:r>
            </a:p>
          </p:txBody>
        </p:sp>
        <p:sp>
          <p:nvSpPr>
            <p:cNvPr id="33" name="TextBox 32"/>
            <p:cNvSpPr txBox="1"/>
            <p:nvPr/>
          </p:nvSpPr>
          <p:spPr>
            <a:xfrm>
              <a:off x="2359275"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29" name="Group 28"/>
          <p:cNvGrpSpPr/>
          <p:nvPr/>
        </p:nvGrpSpPr>
        <p:grpSpPr>
          <a:xfrm>
            <a:off x="3897362" y="1523445"/>
            <a:ext cx="1512168" cy="3004831"/>
            <a:chOff x="3902009" y="1523445"/>
            <a:chExt cx="1512168" cy="3004831"/>
          </a:xfrm>
        </p:grpSpPr>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3902009" y="1937305"/>
              <a:ext cx="1512168" cy="2119369"/>
            </a:xfrm>
            <a:prstGeom prst="rect">
              <a:avLst/>
            </a:prstGeom>
          </p:spPr>
        </p:pic>
        <p:sp>
          <p:nvSpPr>
            <p:cNvPr id="22" name="TextBox 21"/>
            <p:cNvSpPr txBox="1"/>
            <p:nvPr/>
          </p:nvSpPr>
          <p:spPr>
            <a:xfrm>
              <a:off x="3981852" y="1523445"/>
              <a:ext cx="1352482" cy="400110"/>
            </a:xfrm>
            <a:prstGeom prst="rect">
              <a:avLst/>
            </a:prstGeom>
            <a:noFill/>
          </p:spPr>
          <p:txBody>
            <a:bodyPr wrap="square" rtlCol="0">
              <a:spAutoFit/>
            </a:bodyPr>
            <a:lstStyle/>
            <a:p>
              <a:pPr algn="ctr"/>
              <a:r>
                <a:rPr lang="en-GB" sz="2000" dirty="0">
                  <a:solidFill>
                    <a:schemeClr val="bg1"/>
                  </a:solidFill>
                </a:rPr>
                <a:t>Lesson 3</a:t>
              </a:r>
            </a:p>
          </p:txBody>
        </p:sp>
        <p:sp>
          <p:nvSpPr>
            <p:cNvPr id="34" name="TextBox 33"/>
            <p:cNvSpPr txBox="1"/>
            <p:nvPr/>
          </p:nvSpPr>
          <p:spPr>
            <a:xfrm>
              <a:off x="3981852" y="4128166"/>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28" name="Group 27"/>
          <p:cNvGrpSpPr/>
          <p:nvPr/>
        </p:nvGrpSpPr>
        <p:grpSpPr>
          <a:xfrm>
            <a:off x="5522261" y="1523446"/>
            <a:ext cx="1512168" cy="3003684"/>
            <a:chOff x="5524585" y="1523446"/>
            <a:chExt cx="1512168" cy="3003684"/>
          </a:xfrm>
        </p:grpSpPr>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5524585" y="1937306"/>
              <a:ext cx="1512168" cy="2119369"/>
            </a:xfrm>
            <a:prstGeom prst="rect">
              <a:avLst/>
            </a:prstGeom>
          </p:spPr>
        </p:pic>
        <p:sp>
          <p:nvSpPr>
            <p:cNvPr id="24" name="TextBox 23"/>
            <p:cNvSpPr txBox="1"/>
            <p:nvPr/>
          </p:nvSpPr>
          <p:spPr>
            <a:xfrm>
              <a:off x="5604428" y="1523446"/>
              <a:ext cx="1352482" cy="400110"/>
            </a:xfrm>
            <a:prstGeom prst="rect">
              <a:avLst/>
            </a:prstGeom>
            <a:noFill/>
          </p:spPr>
          <p:txBody>
            <a:bodyPr wrap="square" rtlCol="0">
              <a:spAutoFit/>
            </a:bodyPr>
            <a:lstStyle/>
            <a:p>
              <a:pPr algn="ctr"/>
              <a:r>
                <a:rPr lang="en-GB" sz="2000" dirty="0">
                  <a:solidFill>
                    <a:schemeClr val="bg1"/>
                  </a:solidFill>
                </a:rPr>
                <a:t>Lesson 4</a:t>
              </a:r>
            </a:p>
          </p:txBody>
        </p:sp>
        <p:sp>
          <p:nvSpPr>
            <p:cNvPr id="35" name="TextBox 34"/>
            <p:cNvSpPr txBox="1"/>
            <p:nvPr/>
          </p:nvSpPr>
          <p:spPr>
            <a:xfrm>
              <a:off x="5604428"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27" name="Group 26"/>
          <p:cNvGrpSpPr/>
          <p:nvPr/>
        </p:nvGrpSpPr>
        <p:grpSpPr>
          <a:xfrm>
            <a:off x="7147162" y="1523445"/>
            <a:ext cx="1512168" cy="3003685"/>
            <a:chOff x="7147162" y="1523445"/>
            <a:chExt cx="1512168" cy="3003685"/>
          </a:xfrm>
        </p:grpSpPr>
        <p:pic>
          <p:nvPicPr>
            <p:cNvPr id="25" name="Picture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7147162" y="1937305"/>
              <a:ext cx="1512168" cy="2119369"/>
            </a:xfrm>
            <a:prstGeom prst="rect">
              <a:avLst/>
            </a:prstGeom>
          </p:spPr>
        </p:pic>
        <p:sp>
          <p:nvSpPr>
            <p:cNvPr id="26" name="TextBox 25"/>
            <p:cNvSpPr txBox="1"/>
            <p:nvPr/>
          </p:nvSpPr>
          <p:spPr>
            <a:xfrm>
              <a:off x="7227005" y="1523445"/>
              <a:ext cx="1352482" cy="400110"/>
            </a:xfrm>
            <a:prstGeom prst="rect">
              <a:avLst/>
            </a:prstGeom>
            <a:noFill/>
          </p:spPr>
          <p:txBody>
            <a:bodyPr wrap="square" rtlCol="0">
              <a:spAutoFit/>
            </a:bodyPr>
            <a:lstStyle/>
            <a:p>
              <a:pPr algn="ctr"/>
              <a:r>
                <a:rPr lang="en-GB" sz="2000" dirty="0">
                  <a:solidFill>
                    <a:schemeClr val="bg1"/>
                  </a:solidFill>
                </a:rPr>
                <a:t>Lesson 5</a:t>
              </a:r>
            </a:p>
          </p:txBody>
        </p:sp>
        <p:sp>
          <p:nvSpPr>
            <p:cNvPr id="36" name="TextBox 35"/>
            <p:cNvSpPr txBox="1"/>
            <p:nvPr/>
          </p:nvSpPr>
          <p:spPr>
            <a:xfrm>
              <a:off x="7227005"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sp>
        <p:nvSpPr>
          <p:cNvPr id="43" name="TextBox 42"/>
          <p:cNvSpPr txBox="1"/>
          <p:nvPr/>
        </p:nvSpPr>
        <p:spPr>
          <a:xfrm>
            <a:off x="7572947" y="1828546"/>
            <a:ext cx="1414267" cy="461665"/>
          </a:xfrm>
          <a:prstGeom prst="rect">
            <a:avLst/>
          </a:prstGeom>
          <a:noFill/>
        </p:spPr>
        <p:txBody>
          <a:bodyPr wrap="square" rtlCol="0">
            <a:spAutoFit/>
          </a:bodyPr>
          <a:lstStyle/>
          <a:p>
            <a:r>
              <a:rPr lang="en-GB" sz="2400" dirty="0">
                <a:solidFill>
                  <a:schemeClr val="bg1"/>
                </a:solidFill>
              </a:rPr>
              <a:t>Score 1</a:t>
            </a:r>
          </a:p>
        </p:txBody>
      </p:sp>
      <p:sp>
        <p:nvSpPr>
          <p:cNvPr id="44" name="TextBox 43"/>
          <p:cNvSpPr txBox="1"/>
          <p:nvPr/>
        </p:nvSpPr>
        <p:spPr>
          <a:xfrm>
            <a:off x="7572947" y="2244432"/>
            <a:ext cx="1414267" cy="461665"/>
          </a:xfrm>
          <a:prstGeom prst="rect">
            <a:avLst/>
          </a:prstGeom>
          <a:noFill/>
        </p:spPr>
        <p:txBody>
          <a:bodyPr wrap="square" rtlCol="0">
            <a:spAutoFit/>
          </a:bodyPr>
          <a:lstStyle/>
          <a:p>
            <a:r>
              <a:rPr lang="en-GB" sz="2400" dirty="0">
                <a:solidFill>
                  <a:schemeClr val="bg1"/>
                </a:solidFill>
              </a:rPr>
              <a:t>Score 2</a:t>
            </a:r>
          </a:p>
        </p:txBody>
      </p:sp>
      <p:sp>
        <p:nvSpPr>
          <p:cNvPr id="45" name="TextBox 44"/>
          <p:cNvSpPr txBox="1"/>
          <p:nvPr/>
        </p:nvSpPr>
        <p:spPr>
          <a:xfrm>
            <a:off x="7572947" y="2660318"/>
            <a:ext cx="1414267" cy="461665"/>
          </a:xfrm>
          <a:prstGeom prst="rect">
            <a:avLst/>
          </a:prstGeom>
          <a:noFill/>
        </p:spPr>
        <p:txBody>
          <a:bodyPr wrap="square" rtlCol="0">
            <a:spAutoFit/>
          </a:bodyPr>
          <a:lstStyle/>
          <a:p>
            <a:r>
              <a:rPr lang="en-GB" sz="2400" dirty="0">
                <a:solidFill>
                  <a:schemeClr val="bg1"/>
                </a:solidFill>
              </a:rPr>
              <a:t>Score 3</a:t>
            </a:r>
          </a:p>
        </p:txBody>
      </p:sp>
      <p:sp>
        <p:nvSpPr>
          <p:cNvPr id="46" name="TextBox 45"/>
          <p:cNvSpPr txBox="1"/>
          <p:nvPr/>
        </p:nvSpPr>
        <p:spPr>
          <a:xfrm>
            <a:off x="7572947" y="3076204"/>
            <a:ext cx="1414267" cy="461665"/>
          </a:xfrm>
          <a:prstGeom prst="rect">
            <a:avLst/>
          </a:prstGeom>
          <a:noFill/>
        </p:spPr>
        <p:txBody>
          <a:bodyPr wrap="square" rtlCol="0">
            <a:spAutoFit/>
          </a:bodyPr>
          <a:lstStyle/>
          <a:p>
            <a:r>
              <a:rPr lang="en-GB" sz="2400" dirty="0">
                <a:solidFill>
                  <a:schemeClr val="bg1"/>
                </a:solidFill>
              </a:rPr>
              <a:t>Score 4</a:t>
            </a:r>
          </a:p>
        </p:txBody>
      </p:sp>
      <p:sp>
        <p:nvSpPr>
          <p:cNvPr id="47" name="TextBox 46"/>
          <p:cNvSpPr txBox="1"/>
          <p:nvPr/>
        </p:nvSpPr>
        <p:spPr>
          <a:xfrm>
            <a:off x="7572947" y="3492091"/>
            <a:ext cx="1414267" cy="461665"/>
          </a:xfrm>
          <a:prstGeom prst="rect">
            <a:avLst/>
          </a:prstGeom>
          <a:noFill/>
        </p:spPr>
        <p:txBody>
          <a:bodyPr wrap="square" rtlCol="0">
            <a:spAutoFit/>
          </a:bodyPr>
          <a:lstStyle/>
          <a:p>
            <a:r>
              <a:rPr lang="en-GB" sz="2400" dirty="0">
                <a:solidFill>
                  <a:schemeClr val="bg1"/>
                </a:solidFill>
              </a:rPr>
              <a:t>Score 5</a:t>
            </a:r>
          </a:p>
        </p:txBody>
      </p:sp>
      <p:sp>
        <p:nvSpPr>
          <p:cNvPr id="48" name="TextBox 47"/>
          <p:cNvSpPr txBox="1"/>
          <p:nvPr/>
        </p:nvSpPr>
        <p:spPr>
          <a:xfrm>
            <a:off x="5058476" y="1828546"/>
            <a:ext cx="1414267" cy="461665"/>
          </a:xfrm>
          <a:prstGeom prst="rect">
            <a:avLst/>
          </a:prstGeom>
          <a:noFill/>
        </p:spPr>
        <p:txBody>
          <a:bodyPr wrap="square" rtlCol="0">
            <a:spAutoFit/>
          </a:bodyPr>
          <a:lstStyle/>
          <a:p>
            <a:r>
              <a:rPr lang="en-GB" sz="2400" dirty="0">
                <a:solidFill>
                  <a:schemeClr val="bg1"/>
                </a:solidFill>
              </a:rPr>
              <a:t>Time 1</a:t>
            </a:r>
          </a:p>
        </p:txBody>
      </p:sp>
      <p:sp>
        <p:nvSpPr>
          <p:cNvPr id="49" name="TextBox 48"/>
          <p:cNvSpPr txBox="1"/>
          <p:nvPr/>
        </p:nvSpPr>
        <p:spPr>
          <a:xfrm>
            <a:off x="5058476" y="2244432"/>
            <a:ext cx="1414267" cy="461665"/>
          </a:xfrm>
          <a:prstGeom prst="rect">
            <a:avLst/>
          </a:prstGeom>
          <a:noFill/>
        </p:spPr>
        <p:txBody>
          <a:bodyPr wrap="square" rtlCol="0">
            <a:spAutoFit/>
          </a:bodyPr>
          <a:lstStyle/>
          <a:p>
            <a:r>
              <a:rPr lang="en-GB" sz="2400" dirty="0">
                <a:solidFill>
                  <a:schemeClr val="bg1"/>
                </a:solidFill>
              </a:rPr>
              <a:t>Time 2</a:t>
            </a:r>
          </a:p>
        </p:txBody>
      </p:sp>
      <p:sp>
        <p:nvSpPr>
          <p:cNvPr id="50" name="TextBox 49"/>
          <p:cNvSpPr txBox="1"/>
          <p:nvPr/>
        </p:nvSpPr>
        <p:spPr>
          <a:xfrm>
            <a:off x="5058476" y="2660318"/>
            <a:ext cx="1414267" cy="461665"/>
          </a:xfrm>
          <a:prstGeom prst="rect">
            <a:avLst/>
          </a:prstGeom>
          <a:noFill/>
        </p:spPr>
        <p:txBody>
          <a:bodyPr wrap="square" rtlCol="0">
            <a:spAutoFit/>
          </a:bodyPr>
          <a:lstStyle/>
          <a:p>
            <a:r>
              <a:rPr lang="en-GB" sz="2400" dirty="0">
                <a:solidFill>
                  <a:schemeClr val="bg1"/>
                </a:solidFill>
              </a:rPr>
              <a:t>Time 3</a:t>
            </a:r>
          </a:p>
        </p:txBody>
      </p:sp>
      <p:sp>
        <p:nvSpPr>
          <p:cNvPr id="51" name="TextBox 50"/>
          <p:cNvSpPr txBox="1"/>
          <p:nvPr/>
        </p:nvSpPr>
        <p:spPr>
          <a:xfrm>
            <a:off x="5058476" y="3076204"/>
            <a:ext cx="1414267" cy="461665"/>
          </a:xfrm>
          <a:prstGeom prst="rect">
            <a:avLst/>
          </a:prstGeom>
          <a:noFill/>
        </p:spPr>
        <p:txBody>
          <a:bodyPr wrap="square" rtlCol="0">
            <a:spAutoFit/>
          </a:bodyPr>
          <a:lstStyle/>
          <a:p>
            <a:r>
              <a:rPr lang="en-GB" sz="2400" dirty="0">
                <a:solidFill>
                  <a:schemeClr val="bg1"/>
                </a:solidFill>
              </a:rPr>
              <a:t>Time 4</a:t>
            </a:r>
          </a:p>
        </p:txBody>
      </p:sp>
      <p:sp>
        <p:nvSpPr>
          <p:cNvPr id="52" name="TextBox 51"/>
          <p:cNvSpPr txBox="1"/>
          <p:nvPr/>
        </p:nvSpPr>
        <p:spPr>
          <a:xfrm>
            <a:off x="5058476" y="3492091"/>
            <a:ext cx="1414267" cy="461665"/>
          </a:xfrm>
          <a:prstGeom prst="rect">
            <a:avLst/>
          </a:prstGeom>
          <a:noFill/>
        </p:spPr>
        <p:txBody>
          <a:bodyPr wrap="square" rtlCol="0">
            <a:spAutoFit/>
          </a:bodyPr>
          <a:lstStyle/>
          <a:p>
            <a:r>
              <a:rPr lang="en-GB" sz="2400" dirty="0">
                <a:solidFill>
                  <a:schemeClr val="bg1"/>
                </a:solidFill>
              </a:rPr>
              <a:t>Time 5</a:t>
            </a:r>
          </a:p>
        </p:txBody>
      </p:sp>
      <p:sp>
        <p:nvSpPr>
          <p:cNvPr id="53" name="TextBox 52"/>
          <p:cNvSpPr txBox="1"/>
          <p:nvPr/>
        </p:nvSpPr>
        <p:spPr>
          <a:xfrm>
            <a:off x="7190053" y="2660318"/>
            <a:ext cx="382894" cy="461665"/>
          </a:xfrm>
          <a:prstGeom prst="rect">
            <a:avLst/>
          </a:prstGeom>
          <a:noFill/>
        </p:spPr>
        <p:txBody>
          <a:bodyPr wrap="square" rtlCol="0">
            <a:spAutoFit/>
          </a:bodyPr>
          <a:lstStyle/>
          <a:p>
            <a:r>
              <a:rPr lang="en-GB" sz="2400" dirty="0">
                <a:solidFill>
                  <a:schemeClr val="bg1"/>
                </a:solidFill>
              </a:rPr>
              <a:t>+</a:t>
            </a:r>
          </a:p>
        </p:txBody>
      </p:sp>
      <p:sp>
        <p:nvSpPr>
          <p:cNvPr id="54" name="TextBox 53"/>
          <p:cNvSpPr txBox="1"/>
          <p:nvPr/>
        </p:nvSpPr>
        <p:spPr>
          <a:xfrm>
            <a:off x="4675582" y="2660318"/>
            <a:ext cx="382894" cy="461665"/>
          </a:xfrm>
          <a:prstGeom prst="rect">
            <a:avLst/>
          </a:prstGeom>
          <a:noFill/>
        </p:spPr>
        <p:txBody>
          <a:bodyPr wrap="square" rtlCol="0">
            <a:spAutoFit/>
          </a:bodyPr>
          <a:lstStyle/>
          <a:p>
            <a:r>
              <a:rPr lang="en-GB" sz="2400" dirty="0">
                <a:solidFill>
                  <a:schemeClr val="bg1"/>
                </a:solidFill>
              </a:rPr>
              <a:t>+</a:t>
            </a:r>
          </a:p>
        </p:txBody>
      </p:sp>
      <p:cxnSp>
        <p:nvCxnSpPr>
          <p:cNvPr id="56" name="Straight Connector 55"/>
          <p:cNvCxnSpPr/>
          <p:nvPr/>
        </p:nvCxnSpPr>
        <p:spPr>
          <a:xfrm>
            <a:off x="7381500" y="3905406"/>
            <a:ext cx="123351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67029" y="3948337"/>
            <a:ext cx="123351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627310" y="3994115"/>
            <a:ext cx="2462540" cy="646331"/>
          </a:xfrm>
          <a:prstGeom prst="rect">
            <a:avLst/>
          </a:prstGeom>
          <a:noFill/>
        </p:spPr>
        <p:txBody>
          <a:bodyPr wrap="square" rtlCol="0">
            <a:spAutoFit/>
          </a:bodyPr>
          <a:lstStyle/>
          <a:p>
            <a:pPr algn="r"/>
            <a:r>
              <a:rPr lang="en-GB" sz="3600" b="1" dirty="0">
                <a:solidFill>
                  <a:schemeClr val="bg1"/>
                </a:solidFill>
              </a:rPr>
              <a:t>Total Time</a:t>
            </a:r>
          </a:p>
        </p:txBody>
      </p:sp>
      <p:sp>
        <p:nvSpPr>
          <p:cNvPr id="59" name="TextBox 58"/>
          <p:cNvSpPr txBox="1"/>
          <p:nvPr/>
        </p:nvSpPr>
        <p:spPr>
          <a:xfrm>
            <a:off x="6188661" y="3994115"/>
            <a:ext cx="2462540" cy="646331"/>
          </a:xfrm>
          <a:prstGeom prst="rect">
            <a:avLst/>
          </a:prstGeom>
          <a:noFill/>
        </p:spPr>
        <p:txBody>
          <a:bodyPr wrap="square" rtlCol="0">
            <a:spAutoFit/>
          </a:bodyPr>
          <a:lstStyle/>
          <a:p>
            <a:pPr algn="r"/>
            <a:r>
              <a:rPr lang="en-GB" sz="3600" b="1" dirty="0">
                <a:solidFill>
                  <a:schemeClr val="bg1"/>
                </a:solidFill>
              </a:rPr>
              <a:t>Total Score</a:t>
            </a:r>
          </a:p>
        </p:txBody>
      </p:sp>
      <p:sp>
        <p:nvSpPr>
          <p:cNvPr id="61" name="Rectangle 60"/>
          <p:cNvSpPr/>
          <p:nvPr/>
        </p:nvSpPr>
        <p:spPr>
          <a:xfrm>
            <a:off x="757763" y="1523445"/>
            <a:ext cx="2136029" cy="3435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757763" y="4148928"/>
            <a:ext cx="2136029" cy="3435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descr="... | Free Stock Photo | Illustration of a laptop computer | # 171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2797" y="4249656"/>
            <a:ext cx="2057546" cy="2057546"/>
          </a:xfrm>
          <a:prstGeom prst="rect">
            <a:avLst/>
          </a:prstGeom>
        </p:spPr>
      </p:pic>
    </p:spTree>
    <p:extLst>
      <p:ext uri="{BB962C8B-B14F-4D97-AF65-F5344CB8AC3E}">
        <p14:creationId xmlns:p14="http://schemas.microsoft.com/office/powerpoint/2010/main" val="1979182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3.7037E-6 L -0.154 -3.7037E-6 " pathEditMode="relative" rAng="0" ptsTypes="AA">
                                      <p:cBhvr>
                                        <p:cTn id="6" dur="2000" fill="hold"/>
                                        <p:tgtEl>
                                          <p:spTgt spid="30"/>
                                        </p:tgtEl>
                                        <p:attrNameLst>
                                          <p:attrName>ppt_x</p:attrName>
                                          <p:attrName>ppt_y</p:attrName>
                                        </p:attrNameLst>
                                      </p:cBhvr>
                                      <p:rCtr x="-7708" y="0"/>
                                    </p:animMotion>
                                  </p:childTnLst>
                                </p:cTn>
                              </p:par>
                              <p:par>
                                <p:cTn id="7" presetID="35" presetClass="path" presetSubtype="0" accel="50000" decel="50000" fill="hold" nodeType="withEffect">
                                  <p:stCondLst>
                                    <p:cond delay="0"/>
                                  </p:stCondLst>
                                  <p:childTnLst>
                                    <p:animMotion origin="layout" path="M -4.16667E-6 -3.7037E-6 L -0.30816 -3.7037E-6 " pathEditMode="relative" rAng="0" ptsTypes="AA">
                                      <p:cBhvr>
                                        <p:cTn id="8" dur="2000" fill="hold"/>
                                        <p:tgtEl>
                                          <p:spTgt spid="29"/>
                                        </p:tgtEl>
                                        <p:attrNameLst>
                                          <p:attrName>ppt_x</p:attrName>
                                          <p:attrName>ppt_y</p:attrName>
                                        </p:attrNameLst>
                                      </p:cBhvr>
                                      <p:rCtr x="-15417" y="0"/>
                                    </p:animMotion>
                                  </p:childTnLst>
                                </p:cTn>
                              </p:par>
                              <p:par>
                                <p:cTn id="9" presetID="35" presetClass="path" presetSubtype="0" accel="50000" decel="50000" fill="hold" nodeType="withEffect">
                                  <p:stCondLst>
                                    <p:cond delay="0"/>
                                  </p:stCondLst>
                                  <p:childTnLst>
                                    <p:animMotion origin="layout" path="M -1.94444E-6 -3.7037E-6 L -0.46232 -3.7037E-6 " pathEditMode="relative" rAng="0" ptsTypes="AA">
                                      <p:cBhvr>
                                        <p:cTn id="10" dur="2000" fill="hold"/>
                                        <p:tgtEl>
                                          <p:spTgt spid="28"/>
                                        </p:tgtEl>
                                        <p:attrNameLst>
                                          <p:attrName>ppt_x</p:attrName>
                                          <p:attrName>ppt_y</p:attrName>
                                        </p:attrNameLst>
                                      </p:cBhvr>
                                      <p:rCtr x="-23125" y="0"/>
                                    </p:animMotion>
                                  </p:childTnLst>
                                </p:cTn>
                              </p:par>
                              <p:par>
                                <p:cTn id="11" presetID="35" presetClass="path" presetSubtype="0" accel="50000" decel="50000" fill="hold" nodeType="withEffect">
                                  <p:stCondLst>
                                    <p:cond delay="0"/>
                                  </p:stCondLst>
                                  <p:childTnLst>
                                    <p:animMotion origin="layout" path="M 3.88889E-6 -3.7037E-6 L -0.60695 -3.7037E-6 " pathEditMode="relative" rAng="0" ptsTypes="AA">
                                      <p:cBhvr>
                                        <p:cTn id="12" dur="2000" fill="hold"/>
                                        <p:tgtEl>
                                          <p:spTgt spid="27"/>
                                        </p:tgtEl>
                                        <p:attrNameLst>
                                          <p:attrName>ppt_x</p:attrName>
                                          <p:attrName>ppt_y</p:attrName>
                                        </p:attrNameLst>
                                      </p:cBhvr>
                                      <p:rCtr x="-30347" y="0"/>
                                    </p:animMotion>
                                  </p:childTnLst>
                                </p:cTn>
                              </p:par>
                              <p:par>
                                <p:cTn id="13" presetID="22" presetClass="entr" presetSubtype="8"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left)">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childTnLst>
                          </p:cTn>
                        </p:par>
                        <p:par>
                          <p:cTn id="38" fill="hold">
                            <p:stCondLst>
                              <p:cond delay="0"/>
                            </p:stCondLst>
                            <p:childTnLst>
                              <p:par>
                                <p:cTn id="39" presetID="22" presetClass="entr" presetSubtype="8"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par>
                          <p:cTn id="59" fill="hold">
                            <p:stCondLst>
                              <p:cond delay="0"/>
                            </p:stCondLst>
                            <p:childTnLst>
                              <p:par>
                                <p:cTn id="60" presetID="22" presetClass="entr" presetSubtype="8" fill="hold"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4" grpId="0"/>
      <p:bldP spid="58" grpId="0"/>
      <p:bldP spid="59" grpId="0"/>
      <p:bldP spid="61" grpId="0" animBg="1"/>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 | Free Stock Photo | Illustration of a laptop computer | # 171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79666" y="413743"/>
            <a:ext cx="5893460" cy="5893460"/>
          </a:xfrm>
          <a:prstGeom prst="rect">
            <a:avLst/>
          </a:prstGeom>
        </p:spPr>
      </p:pic>
      <p:sp>
        <p:nvSpPr>
          <p:cNvPr id="58" name="TextBox 57"/>
          <p:cNvSpPr txBox="1"/>
          <p:nvPr/>
        </p:nvSpPr>
        <p:spPr>
          <a:xfrm>
            <a:off x="3063006" y="1317060"/>
            <a:ext cx="3093170" cy="769441"/>
          </a:xfrm>
          <a:prstGeom prst="rect">
            <a:avLst/>
          </a:prstGeom>
          <a:noFill/>
        </p:spPr>
        <p:txBody>
          <a:bodyPr wrap="square" rtlCol="0">
            <a:spAutoFit/>
          </a:bodyPr>
          <a:lstStyle/>
          <a:p>
            <a:pPr algn="ctr"/>
            <a:r>
              <a:rPr lang="en-GB" sz="4400" b="1" dirty="0">
                <a:solidFill>
                  <a:schemeClr val="bg1"/>
                </a:solidFill>
              </a:rPr>
              <a:t>Total Time</a:t>
            </a:r>
          </a:p>
        </p:txBody>
      </p:sp>
      <p:sp>
        <p:nvSpPr>
          <p:cNvPr id="59" name="TextBox 58"/>
          <p:cNvSpPr txBox="1"/>
          <p:nvPr/>
        </p:nvSpPr>
        <p:spPr>
          <a:xfrm>
            <a:off x="3063006" y="2651593"/>
            <a:ext cx="3093170" cy="769441"/>
          </a:xfrm>
          <a:prstGeom prst="rect">
            <a:avLst/>
          </a:prstGeom>
          <a:noFill/>
        </p:spPr>
        <p:txBody>
          <a:bodyPr wrap="square" rtlCol="0">
            <a:spAutoFit/>
          </a:bodyPr>
          <a:lstStyle/>
          <a:p>
            <a:pPr algn="ctr"/>
            <a:r>
              <a:rPr lang="en-GB" sz="4400" b="1" dirty="0">
                <a:solidFill>
                  <a:schemeClr val="bg1"/>
                </a:solidFill>
              </a:rPr>
              <a:t>Total Score</a:t>
            </a:r>
          </a:p>
        </p:txBody>
      </p:sp>
      <p:sp>
        <p:nvSpPr>
          <p:cNvPr id="55" name="TextBox 54"/>
          <p:cNvSpPr txBox="1"/>
          <p:nvPr/>
        </p:nvSpPr>
        <p:spPr>
          <a:xfrm>
            <a:off x="3063006" y="1956559"/>
            <a:ext cx="3093170" cy="769441"/>
          </a:xfrm>
          <a:prstGeom prst="rect">
            <a:avLst/>
          </a:prstGeom>
          <a:noFill/>
        </p:spPr>
        <p:txBody>
          <a:bodyPr wrap="square" rtlCol="0">
            <a:spAutoFit/>
          </a:bodyPr>
          <a:lstStyle/>
          <a:p>
            <a:pPr algn="ctr"/>
            <a:r>
              <a:rPr lang="en-GB" sz="4400" b="1" dirty="0">
                <a:solidFill>
                  <a:schemeClr val="bg1"/>
                </a:solidFill>
              </a:rPr>
              <a:t>÷</a:t>
            </a:r>
          </a:p>
        </p:txBody>
      </p:sp>
      <p:sp>
        <p:nvSpPr>
          <p:cNvPr id="63" name="TextBox 62"/>
          <p:cNvSpPr txBox="1"/>
          <p:nvPr/>
        </p:nvSpPr>
        <p:spPr>
          <a:xfrm>
            <a:off x="2160512" y="1567976"/>
            <a:ext cx="4931768" cy="1200329"/>
          </a:xfrm>
          <a:prstGeom prst="rect">
            <a:avLst/>
          </a:prstGeom>
          <a:noFill/>
        </p:spPr>
        <p:txBody>
          <a:bodyPr wrap="square" rtlCol="0">
            <a:spAutoFit/>
          </a:bodyPr>
          <a:lstStyle/>
          <a:p>
            <a:pPr algn="ctr"/>
            <a:r>
              <a:rPr lang="en-GB" sz="4000" dirty="0">
                <a:solidFill>
                  <a:schemeClr val="bg1"/>
                </a:solidFill>
                <a:latin typeface="vtks Rude Metal shadow" panose="02000000000000000000" pitchFamily="2" charset="0"/>
              </a:rPr>
              <a:t>Rock speed</a:t>
            </a:r>
          </a:p>
          <a:p>
            <a:pPr algn="ctr"/>
            <a:r>
              <a:rPr lang="en-GB" sz="3200" dirty="0">
                <a:solidFill>
                  <a:schemeClr val="bg1"/>
                </a:solidFill>
                <a:latin typeface="+mj-lt"/>
              </a:rPr>
              <a:t>(</a:t>
            </a:r>
            <a:r>
              <a:rPr lang="en-GB" sz="3200" dirty="0">
                <a:solidFill>
                  <a:schemeClr val="bg1"/>
                </a:solidFill>
                <a:latin typeface="vtks Rude Metal shadow" panose="02000000000000000000" pitchFamily="2" charset="0"/>
              </a:rPr>
              <a:t>seconds per question</a:t>
            </a:r>
            <a:r>
              <a:rPr lang="en-GB" sz="3200" dirty="0">
                <a:solidFill>
                  <a:schemeClr val="bg1"/>
                </a:solidFill>
                <a:latin typeface="+mj-lt"/>
              </a:rPr>
              <a:t>)</a:t>
            </a:r>
          </a:p>
        </p:txBody>
      </p:sp>
      <p:sp>
        <p:nvSpPr>
          <p:cNvPr id="65" name="Rectangle 64"/>
          <p:cNvSpPr/>
          <p:nvPr/>
        </p:nvSpPr>
        <p:spPr>
          <a:xfrm>
            <a:off x="-30927944" y="1348314"/>
            <a:ext cx="4351542" cy="4992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7744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59"/>
                                        </p:tgtEl>
                                        <p:attrNameLst>
                                          <p:attrName>ppt_w</p:attrName>
                                        </p:attrNameLst>
                                      </p:cBhvr>
                                      <p:tavLst>
                                        <p:tav tm="0">
                                          <p:val>
                                            <p:strVal val="ppt_w"/>
                                          </p:val>
                                        </p:tav>
                                        <p:tav tm="100000">
                                          <p:val>
                                            <p:fltVal val="0"/>
                                          </p:val>
                                        </p:tav>
                                      </p:tavLst>
                                    </p:anim>
                                    <p:anim calcmode="lin" valueType="num">
                                      <p:cBhvr>
                                        <p:cTn id="7" dur="500"/>
                                        <p:tgtEl>
                                          <p:spTgt spid="59"/>
                                        </p:tgtEl>
                                        <p:attrNameLst>
                                          <p:attrName>ppt_h</p:attrName>
                                        </p:attrNameLst>
                                      </p:cBhvr>
                                      <p:tavLst>
                                        <p:tav tm="0">
                                          <p:val>
                                            <p:strVal val="ppt_h"/>
                                          </p:val>
                                        </p:tav>
                                        <p:tav tm="100000">
                                          <p:val>
                                            <p:strVal val="ppt_h"/>
                                          </p:val>
                                        </p:tav>
                                      </p:tavLst>
                                    </p:anim>
                                    <p:set>
                                      <p:cBhvr>
                                        <p:cTn id="8" dur="1" fill="hold">
                                          <p:stCondLst>
                                            <p:cond delay="499"/>
                                          </p:stCondLst>
                                        </p:cTn>
                                        <p:tgtEl>
                                          <p:spTgt spid="59"/>
                                        </p:tgtEl>
                                        <p:attrNameLst>
                                          <p:attrName>style.visibility</p:attrName>
                                        </p:attrNameLst>
                                      </p:cBhvr>
                                      <p:to>
                                        <p:strVal val="hidden"/>
                                      </p:to>
                                    </p:set>
                                  </p:childTnLst>
                                </p:cTn>
                              </p:par>
                              <p:par>
                                <p:cTn id="9" presetID="17" presetClass="exit" presetSubtype="10" fill="hold" grpId="0" nodeType="withEffect">
                                  <p:stCondLst>
                                    <p:cond delay="0"/>
                                  </p:stCondLst>
                                  <p:childTnLst>
                                    <p:anim calcmode="lin" valueType="num">
                                      <p:cBhvr>
                                        <p:cTn id="10" dur="500"/>
                                        <p:tgtEl>
                                          <p:spTgt spid="55"/>
                                        </p:tgtEl>
                                        <p:attrNameLst>
                                          <p:attrName>ppt_w</p:attrName>
                                        </p:attrNameLst>
                                      </p:cBhvr>
                                      <p:tavLst>
                                        <p:tav tm="0">
                                          <p:val>
                                            <p:strVal val="ppt_w"/>
                                          </p:val>
                                        </p:tav>
                                        <p:tav tm="100000">
                                          <p:val>
                                            <p:fltVal val="0"/>
                                          </p:val>
                                        </p:tav>
                                      </p:tavLst>
                                    </p:anim>
                                    <p:anim calcmode="lin" valueType="num">
                                      <p:cBhvr>
                                        <p:cTn id="11" dur="500"/>
                                        <p:tgtEl>
                                          <p:spTgt spid="55"/>
                                        </p:tgtEl>
                                        <p:attrNameLst>
                                          <p:attrName>ppt_h</p:attrName>
                                        </p:attrNameLst>
                                      </p:cBhvr>
                                      <p:tavLst>
                                        <p:tav tm="0">
                                          <p:val>
                                            <p:strVal val="ppt_h"/>
                                          </p:val>
                                        </p:tav>
                                        <p:tav tm="100000">
                                          <p:val>
                                            <p:strVal val="ppt_h"/>
                                          </p:val>
                                        </p:tav>
                                      </p:tavLst>
                                    </p:anim>
                                    <p:set>
                                      <p:cBhvr>
                                        <p:cTn id="12" dur="1" fill="hold">
                                          <p:stCondLst>
                                            <p:cond delay="499"/>
                                          </p:stCondLst>
                                        </p:cTn>
                                        <p:tgtEl>
                                          <p:spTgt spid="55"/>
                                        </p:tgtEl>
                                        <p:attrNameLst>
                                          <p:attrName>style.visibility</p:attrName>
                                        </p:attrNameLst>
                                      </p:cBhvr>
                                      <p:to>
                                        <p:strVal val="hidden"/>
                                      </p:to>
                                    </p:set>
                                  </p:childTnLst>
                                </p:cTn>
                              </p:par>
                              <p:par>
                                <p:cTn id="13" presetID="17" presetClass="exit" presetSubtype="10" fill="hold" grpId="0" nodeType="withEffect">
                                  <p:stCondLst>
                                    <p:cond delay="0"/>
                                  </p:stCondLst>
                                  <p:childTnLst>
                                    <p:anim calcmode="lin" valueType="num">
                                      <p:cBhvr>
                                        <p:cTn id="14" dur="500"/>
                                        <p:tgtEl>
                                          <p:spTgt spid="58"/>
                                        </p:tgtEl>
                                        <p:attrNameLst>
                                          <p:attrName>ppt_w</p:attrName>
                                        </p:attrNameLst>
                                      </p:cBhvr>
                                      <p:tavLst>
                                        <p:tav tm="0">
                                          <p:val>
                                            <p:strVal val="ppt_w"/>
                                          </p:val>
                                        </p:tav>
                                        <p:tav tm="100000">
                                          <p:val>
                                            <p:fltVal val="0"/>
                                          </p:val>
                                        </p:tav>
                                      </p:tavLst>
                                    </p:anim>
                                    <p:anim calcmode="lin" valueType="num">
                                      <p:cBhvr>
                                        <p:cTn id="15" dur="500"/>
                                        <p:tgtEl>
                                          <p:spTgt spid="58"/>
                                        </p:tgtEl>
                                        <p:attrNameLst>
                                          <p:attrName>ppt_h</p:attrName>
                                        </p:attrNameLst>
                                      </p:cBhvr>
                                      <p:tavLst>
                                        <p:tav tm="0">
                                          <p:val>
                                            <p:strVal val="ppt_h"/>
                                          </p:val>
                                        </p:tav>
                                        <p:tav tm="100000">
                                          <p:val>
                                            <p:strVal val="ppt_h"/>
                                          </p:val>
                                        </p:tav>
                                      </p:tavLst>
                                    </p:anim>
                                    <p:set>
                                      <p:cBhvr>
                                        <p:cTn id="16" dur="1" fill="hold">
                                          <p:stCondLst>
                                            <p:cond delay="499"/>
                                          </p:stCondLst>
                                        </p:cTn>
                                        <p:tgtEl>
                                          <p:spTgt spid="58"/>
                                        </p:tgtEl>
                                        <p:attrNameLst>
                                          <p:attrName>style.visibility</p:attrName>
                                        </p:attrNameLst>
                                      </p:cBhvr>
                                      <p:to>
                                        <p:strVal val="hidden"/>
                                      </p:to>
                                    </p:set>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55"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2160512" y="620688"/>
            <a:ext cx="4931768" cy="1200329"/>
          </a:xfrm>
          <a:prstGeom prst="rect">
            <a:avLst/>
          </a:prstGeom>
          <a:noFill/>
        </p:spPr>
        <p:txBody>
          <a:bodyPr wrap="square" rtlCol="0">
            <a:spAutoFit/>
          </a:bodyPr>
          <a:lstStyle/>
          <a:p>
            <a:pPr algn="ctr"/>
            <a:r>
              <a:rPr lang="en-GB" sz="4000" dirty="0">
                <a:solidFill>
                  <a:schemeClr val="bg1"/>
                </a:solidFill>
                <a:latin typeface="vtks Rude Metal shadow" panose="02000000000000000000" pitchFamily="2" charset="0"/>
              </a:rPr>
              <a:t>Rock speed</a:t>
            </a:r>
          </a:p>
          <a:p>
            <a:pPr algn="ctr"/>
            <a:r>
              <a:rPr lang="en-GB" sz="3200" dirty="0">
                <a:solidFill>
                  <a:schemeClr val="bg1"/>
                </a:solidFill>
                <a:latin typeface="+mj-lt"/>
              </a:rPr>
              <a:t>(</a:t>
            </a:r>
            <a:r>
              <a:rPr lang="en-GB" sz="3200" dirty="0">
                <a:solidFill>
                  <a:schemeClr val="bg1"/>
                </a:solidFill>
                <a:latin typeface="vtks Rude Metal shadow" panose="02000000000000000000" pitchFamily="2" charset="0"/>
              </a:rPr>
              <a:t>seconds per question</a:t>
            </a:r>
            <a:r>
              <a:rPr lang="en-GB" sz="3200" dirty="0">
                <a:solidFill>
                  <a:schemeClr val="bg1"/>
                </a:solidFill>
                <a:latin typeface="+mj-lt"/>
              </a:rPr>
              <a:t>)</a:t>
            </a:r>
          </a:p>
        </p:txBody>
      </p:sp>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433820" y="1268759"/>
            <a:ext cx="4351542" cy="5522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descr="... | Free Stock Photo | Illustration of a laptop computer | # 171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79666" y="8732855"/>
            <a:ext cx="5893460" cy="5893460"/>
          </a:xfrm>
          <a:prstGeom prst="rect">
            <a:avLst/>
          </a:prstGeom>
        </p:spPr>
      </p:pic>
      <p:sp>
        <p:nvSpPr>
          <p:cNvPr id="58" name="TextBox 57"/>
          <p:cNvSpPr txBox="1"/>
          <p:nvPr/>
        </p:nvSpPr>
        <p:spPr>
          <a:xfrm>
            <a:off x="3063006" y="9636172"/>
            <a:ext cx="3093170" cy="769441"/>
          </a:xfrm>
          <a:prstGeom prst="rect">
            <a:avLst/>
          </a:prstGeom>
          <a:noFill/>
        </p:spPr>
        <p:txBody>
          <a:bodyPr wrap="square" rtlCol="0">
            <a:spAutoFit/>
          </a:bodyPr>
          <a:lstStyle/>
          <a:p>
            <a:pPr algn="ctr"/>
            <a:r>
              <a:rPr lang="en-GB" sz="4400" b="1" dirty="0">
                <a:solidFill>
                  <a:schemeClr val="bg1"/>
                </a:solidFill>
              </a:rPr>
              <a:t>Total Time</a:t>
            </a:r>
          </a:p>
        </p:txBody>
      </p:sp>
      <p:sp>
        <p:nvSpPr>
          <p:cNvPr id="59" name="TextBox 58"/>
          <p:cNvSpPr txBox="1"/>
          <p:nvPr/>
        </p:nvSpPr>
        <p:spPr>
          <a:xfrm>
            <a:off x="3063006" y="10970705"/>
            <a:ext cx="3093170" cy="769441"/>
          </a:xfrm>
          <a:prstGeom prst="rect">
            <a:avLst/>
          </a:prstGeom>
          <a:noFill/>
        </p:spPr>
        <p:txBody>
          <a:bodyPr wrap="square" rtlCol="0">
            <a:spAutoFit/>
          </a:bodyPr>
          <a:lstStyle/>
          <a:p>
            <a:pPr algn="ctr"/>
            <a:r>
              <a:rPr lang="en-GB" sz="4400" b="1" dirty="0">
                <a:solidFill>
                  <a:schemeClr val="bg1"/>
                </a:solidFill>
              </a:rPr>
              <a:t>Total Score</a:t>
            </a:r>
          </a:p>
        </p:txBody>
      </p:sp>
      <p:sp>
        <p:nvSpPr>
          <p:cNvPr id="55" name="TextBox 54"/>
          <p:cNvSpPr txBox="1"/>
          <p:nvPr/>
        </p:nvSpPr>
        <p:spPr>
          <a:xfrm>
            <a:off x="3063006" y="10303439"/>
            <a:ext cx="3093170" cy="769441"/>
          </a:xfrm>
          <a:prstGeom prst="rect">
            <a:avLst/>
          </a:prstGeom>
          <a:noFill/>
        </p:spPr>
        <p:txBody>
          <a:bodyPr wrap="square" rtlCol="0">
            <a:spAutoFit/>
          </a:bodyPr>
          <a:lstStyle/>
          <a:p>
            <a:pPr algn="ctr"/>
            <a:r>
              <a:rPr lang="en-GB" sz="4400" b="1" dirty="0">
                <a:solidFill>
                  <a:schemeClr val="bg1"/>
                </a:solidFill>
              </a:rPr>
              <a:t>÷</a:t>
            </a:r>
          </a:p>
        </p:txBody>
      </p:sp>
      <p:grpSp>
        <p:nvGrpSpPr>
          <p:cNvPr id="24" name="Group 23"/>
          <p:cNvGrpSpPr/>
          <p:nvPr/>
        </p:nvGrpSpPr>
        <p:grpSpPr>
          <a:xfrm>
            <a:off x="32262" y="535474"/>
            <a:ext cx="8277724" cy="6858000"/>
            <a:chOff x="-6439770" y="4960085"/>
            <a:chExt cx="8277724" cy="6858000"/>
          </a:xfrm>
        </p:grpSpPr>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39770" y="4960085"/>
              <a:ext cx="4848301" cy="6858000"/>
            </a:xfrm>
            <a:prstGeom prst="rect">
              <a:avLst/>
            </a:prstGeom>
          </p:spPr>
        </p:pic>
        <p:sp>
          <p:nvSpPr>
            <p:cNvPr id="21" name="TextBox 20"/>
            <p:cNvSpPr txBox="1"/>
            <p:nvPr/>
          </p:nvSpPr>
          <p:spPr>
            <a:xfrm>
              <a:off x="-2988473" y="7192969"/>
              <a:ext cx="4826427" cy="2123658"/>
            </a:xfrm>
            <a:prstGeom prst="rect">
              <a:avLst/>
            </a:prstGeom>
            <a:noFill/>
          </p:spPr>
          <p:txBody>
            <a:bodyPr wrap="square" rtlCol="0">
              <a:spAutoFit/>
            </a:bodyPr>
            <a:lstStyle/>
            <a:p>
              <a:pPr algn="ctr"/>
              <a:r>
                <a:rPr lang="en-GB" sz="4400" dirty="0">
                  <a:solidFill>
                    <a:schemeClr val="bg1"/>
                  </a:solidFill>
                </a:rPr>
                <a:t>Unsigned Act</a:t>
              </a:r>
            </a:p>
            <a:p>
              <a:pPr algn="ctr"/>
              <a:endParaRPr lang="en-GB" sz="4400" dirty="0">
                <a:solidFill>
                  <a:schemeClr val="bg1"/>
                </a:solidFill>
              </a:endParaRPr>
            </a:p>
            <a:p>
              <a:pPr algn="ctr"/>
              <a:r>
                <a:rPr lang="en-GB" sz="4400" dirty="0">
                  <a:solidFill>
                    <a:schemeClr val="bg1"/>
                  </a:solidFill>
                </a:rPr>
                <a:t>7 seconds/question</a:t>
              </a:r>
            </a:p>
          </p:txBody>
        </p:sp>
      </p:grpSp>
      <p:grpSp>
        <p:nvGrpSpPr>
          <p:cNvPr id="27" name="Group 26"/>
          <p:cNvGrpSpPr/>
          <p:nvPr/>
        </p:nvGrpSpPr>
        <p:grpSpPr>
          <a:xfrm>
            <a:off x="-1356106" y="-280339"/>
            <a:ext cx="9416751" cy="9484606"/>
            <a:chOff x="8718247" y="4373711"/>
            <a:chExt cx="8500285" cy="8561536"/>
          </a:xfrm>
        </p:grpSpPr>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18247" y="4373711"/>
              <a:ext cx="6052625" cy="8561536"/>
            </a:xfrm>
            <a:prstGeom prst="rect">
              <a:avLst/>
            </a:prstGeom>
          </p:spPr>
        </p:pic>
        <p:sp>
          <p:nvSpPr>
            <p:cNvPr id="28" name="TextBox 27"/>
            <p:cNvSpPr txBox="1"/>
            <p:nvPr/>
          </p:nvSpPr>
          <p:spPr>
            <a:xfrm>
              <a:off x="12392105" y="7192969"/>
              <a:ext cx="4826427" cy="2123658"/>
            </a:xfrm>
            <a:prstGeom prst="rect">
              <a:avLst/>
            </a:prstGeom>
            <a:noFill/>
          </p:spPr>
          <p:txBody>
            <a:bodyPr wrap="square" rtlCol="0">
              <a:spAutoFit/>
            </a:bodyPr>
            <a:lstStyle/>
            <a:p>
              <a:pPr algn="ctr"/>
              <a:r>
                <a:rPr lang="en-GB" sz="4400" dirty="0" err="1">
                  <a:solidFill>
                    <a:schemeClr val="bg1"/>
                  </a:solidFill>
                </a:rPr>
                <a:t>Gigger</a:t>
              </a:r>
              <a:endParaRPr lang="en-GB" sz="4400" dirty="0">
                <a:solidFill>
                  <a:schemeClr val="bg1"/>
                </a:solidFill>
              </a:endParaRPr>
            </a:p>
            <a:p>
              <a:pPr algn="ctr"/>
              <a:endParaRPr lang="en-GB" sz="4400" dirty="0">
                <a:solidFill>
                  <a:schemeClr val="bg1"/>
                </a:solidFill>
              </a:endParaRPr>
            </a:p>
            <a:p>
              <a:pPr algn="ctr"/>
              <a:r>
                <a:rPr lang="en-GB" sz="4400" dirty="0">
                  <a:solidFill>
                    <a:schemeClr val="bg1"/>
                  </a:solidFill>
                </a:rPr>
                <a:t>8 seconds/question</a:t>
              </a:r>
            </a:p>
          </p:txBody>
        </p:sp>
      </p:grpSp>
      <p:grpSp>
        <p:nvGrpSpPr>
          <p:cNvPr id="41" name="Group 40"/>
          <p:cNvGrpSpPr/>
          <p:nvPr/>
        </p:nvGrpSpPr>
        <p:grpSpPr>
          <a:xfrm>
            <a:off x="75318" y="535474"/>
            <a:ext cx="8211939" cy="6478792"/>
            <a:chOff x="641847" y="714177"/>
            <a:chExt cx="8211939" cy="6478792"/>
          </a:xfrm>
        </p:grpSpPr>
        <p:pic>
          <p:nvPicPr>
            <p:cNvPr id="2" name="Picture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1847" y="714177"/>
              <a:ext cx="4580218" cy="6478792"/>
            </a:xfrm>
            <a:prstGeom prst="rect">
              <a:avLst/>
            </a:prstGeom>
          </p:spPr>
        </p:pic>
        <p:sp>
          <p:nvSpPr>
            <p:cNvPr id="29" name="TextBox 28"/>
            <p:cNvSpPr txBox="1"/>
            <p:nvPr/>
          </p:nvSpPr>
          <p:spPr>
            <a:xfrm>
              <a:off x="3547792" y="3088068"/>
              <a:ext cx="5305994" cy="2123658"/>
            </a:xfrm>
            <a:prstGeom prst="rect">
              <a:avLst/>
            </a:prstGeom>
            <a:noFill/>
          </p:spPr>
          <p:txBody>
            <a:bodyPr wrap="square" rtlCol="0">
              <a:spAutoFit/>
            </a:bodyPr>
            <a:lstStyle/>
            <a:p>
              <a:pPr algn="ctr"/>
              <a:r>
                <a:rPr lang="en-GB" sz="4400" dirty="0">
                  <a:solidFill>
                    <a:schemeClr val="bg1"/>
                  </a:solidFill>
                </a:rPr>
                <a:t>Wannabe</a:t>
              </a:r>
            </a:p>
            <a:p>
              <a:pPr algn="ctr"/>
              <a:endParaRPr lang="en-GB" sz="4400" dirty="0">
                <a:solidFill>
                  <a:schemeClr val="bg1"/>
                </a:solidFill>
              </a:endParaRPr>
            </a:p>
            <a:p>
              <a:pPr algn="ctr"/>
              <a:r>
                <a:rPr lang="en-GB" sz="4400" dirty="0">
                  <a:solidFill>
                    <a:schemeClr val="bg1"/>
                  </a:solidFill>
                </a:rPr>
                <a:t>+10 seconds/question</a:t>
              </a:r>
            </a:p>
          </p:txBody>
        </p:sp>
      </p:grpSp>
      <p:grpSp>
        <p:nvGrpSpPr>
          <p:cNvPr id="26" name="Group 25"/>
          <p:cNvGrpSpPr/>
          <p:nvPr/>
        </p:nvGrpSpPr>
        <p:grpSpPr>
          <a:xfrm>
            <a:off x="401278" y="679642"/>
            <a:ext cx="8273736" cy="6858000"/>
            <a:chOff x="11533367" y="-2547664"/>
            <a:chExt cx="8273736" cy="6858000"/>
          </a:xfrm>
        </p:grpSpPr>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533367" y="-2547664"/>
              <a:ext cx="4848301" cy="6858000"/>
            </a:xfrm>
            <a:prstGeom prst="rect">
              <a:avLst/>
            </a:prstGeom>
          </p:spPr>
        </p:pic>
        <p:sp>
          <p:nvSpPr>
            <p:cNvPr id="30" name="TextBox 29"/>
            <p:cNvSpPr txBox="1"/>
            <p:nvPr/>
          </p:nvSpPr>
          <p:spPr>
            <a:xfrm>
              <a:off x="14818501" y="-1052781"/>
              <a:ext cx="4988602" cy="2123658"/>
            </a:xfrm>
            <a:prstGeom prst="rect">
              <a:avLst/>
            </a:prstGeom>
            <a:noFill/>
          </p:spPr>
          <p:txBody>
            <a:bodyPr wrap="square" rtlCol="0">
              <a:spAutoFit/>
            </a:bodyPr>
            <a:lstStyle/>
            <a:p>
              <a:pPr algn="ctr"/>
              <a:r>
                <a:rPr lang="en-GB" sz="4400" dirty="0">
                  <a:solidFill>
                    <a:schemeClr val="bg1"/>
                  </a:solidFill>
                </a:rPr>
                <a:t>Rock Star</a:t>
              </a:r>
            </a:p>
            <a:p>
              <a:pPr algn="ctr"/>
              <a:endParaRPr lang="en-GB" sz="4400" dirty="0">
                <a:solidFill>
                  <a:schemeClr val="bg1"/>
                </a:solidFill>
              </a:endParaRPr>
            </a:p>
            <a:p>
              <a:pPr algn="ctr"/>
              <a:r>
                <a:rPr lang="en-GB" sz="4400" dirty="0">
                  <a:solidFill>
                    <a:schemeClr val="bg1"/>
                  </a:solidFill>
                </a:rPr>
                <a:t>3 seconds/question</a:t>
              </a:r>
            </a:p>
          </p:txBody>
        </p:sp>
      </p:grpSp>
      <p:grpSp>
        <p:nvGrpSpPr>
          <p:cNvPr id="38" name="Group 37"/>
          <p:cNvGrpSpPr/>
          <p:nvPr/>
        </p:nvGrpSpPr>
        <p:grpSpPr>
          <a:xfrm>
            <a:off x="-565679" y="-643548"/>
            <a:ext cx="9269282" cy="8728084"/>
            <a:chOff x="10928754" y="330276"/>
            <a:chExt cx="9269282" cy="8728084"/>
          </a:xfrm>
        </p:grpSpPr>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928754" y="330276"/>
              <a:ext cx="6170368" cy="8728084"/>
            </a:xfrm>
            <a:prstGeom prst="rect">
              <a:avLst/>
            </a:prstGeom>
          </p:spPr>
        </p:pic>
        <p:sp>
          <p:nvSpPr>
            <p:cNvPr id="31" name="TextBox 30"/>
            <p:cNvSpPr txBox="1"/>
            <p:nvPr/>
          </p:nvSpPr>
          <p:spPr>
            <a:xfrm>
              <a:off x="15209434" y="3549766"/>
              <a:ext cx="4988602" cy="2123658"/>
            </a:xfrm>
            <a:prstGeom prst="rect">
              <a:avLst/>
            </a:prstGeom>
            <a:noFill/>
          </p:spPr>
          <p:txBody>
            <a:bodyPr wrap="square" rtlCol="0">
              <a:spAutoFit/>
            </a:bodyPr>
            <a:lstStyle/>
            <a:p>
              <a:pPr algn="ctr"/>
              <a:r>
                <a:rPr lang="en-GB" sz="4400" dirty="0">
                  <a:solidFill>
                    <a:schemeClr val="bg1"/>
                  </a:solidFill>
                </a:rPr>
                <a:t>Breakthrough Artist</a:t>
              </a:r>
            </a:p>
            <a:p>
              <a:pPr algn="ctr"/>
              <a:endParaRPr lang="en-GB" sz="4400" dirty="0">
                <a:solidFill>
                  <a:schemeClr val="bg1"/>
                </a:solidFill>
              </a:endParaRPr>
            </a:p>
            <a:p>
              <a:pPr algn="ctr"/>
              <a:r>
                <a:rPr lang="en-GB" sz="4400" dirty="0">
                  <a:solidFill>
                    <a:schemeClr val="bg1"/>
                  </a:solidFill>
                </a:rPr>
                <a:t>6 seconds/question</a:t>
              </a:r>
            </a:p>
          </p:txBody>
        </p:sp>
      </p:grpSp>
      <p:grpSp>
        <p:nvGrpSpPr>
          <p:cNvPr id="22" name="Group 21"/>
          <p:cNvGrpSpPr/>
          <p:nvPr/>
        </p:nvGrpSpPr>
        <p:grpSpPr>
          <a:xfrm>
            <a:off x="-183701" y="476672"/>
            <a:ext cx="9085815" cy="7358590"/>
            <a:chOff x="-10261648" y="-2808312"/>
            <a:chExt cx="8467726" cy="6858000"/>
          </a:xfrm>
        </p:grpSpPr>
        <p:pic>
          <p:nvPicPr>
            <p:cNvPr id="19" name="Picture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261648" y="-2808312"/>
              <a:ext cx="4848301" cy="6858000"/>
            </a:xfrm>
            <a:prstGeom prst="rect">
              <a:avLst/>
            </a:prstGeom>
          </p:spPr>
        </p:pic>
        <p:sp>
          <p:nvSpPr>
            <p:cNvPr id="32" name="TextBox 31"/>
            <p:cNvSpPr txBox="1"/>
            <p:nvPr/>
          </p:nvSpPr>
          <p:spPr>
            <a:xfrm>
              <a:off x="-6782524" y="-726860"/>
              <a:ext cx="4988602" cy="2123658"/>
            </a:xfrm>
            <a:prstGeom prst="rect">
              <a:avLst/>
            </a:prstGeom>
            <a:noFill/>
          </p:spPr>
          <p:txBody>
            <a:bodyPr wrap="square" rtlCol="0">
              <a:spAutoFit/>
            </a:bodyPr>
            <a:lstStyle/>
            <a:p>
              <a:pPr algn="ctr"/>
              <a:r>
                <a:rPr lang="en-GB" sz="4400" dirty="0">
                  <a:solidFill>
                    <a:schemeClr val="bg1"/>
                  </a:solidFill>
                </a:rPr>
                <a:t>Support Act</a:t>
              </a:r>
            </a:p>
            <a:p>
              <a:pPr algn="ctr"/>
              <a:endParaRPr lang="en-GB" sz="4400" dirty="0">
                <a:solidFill>
                  <a:schemeClr val="bg1"/>
                </a:solidFill>
              </a:endParaRPr>
            </a:p>
            <a:p>
              <a:pPr algn="ctr"/>
              <a:r>
                <a:rPr lang="en-GB" sz="4400" dirty="0">
                  <a:solidFill>
                    <a:schemeClr val="bg1"/>
                  </a:solidFill>
                </a:rPr>
                <a:t>5 seconds/question</a:t>
              </a:r>
            </a:p>
          </p:txBody>
        </p:sp>
      </p:grpSp>
      <p:grpSp>
        <p:nvGrpSpPr>
          <p:cNvPr id="40" name="Group 39"/>
          <p:cNvGrpSpPr/>
          <p:nvPr/>
        </p:nvGrpSpPr>
        <p:grpSpPr>
          <a:xfrm>
            <a:off x="312342" y="616042"/>
            <a:ext cx="7545789" cy="6858000"/>
            <a:chOff x="-10280871" y="9316627"/>
            <a:chExt cx="7545789" cy="6858000"/>
          </a:xfrm>
        </p:grpSpPr>
        <p:pic>
          <p:nvPicPr>
            <p:cNvPr id="15" name="Picture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280871" y="9316627"/>
              <a:ext cx="4848301" cy="6858000"/>
            </a:xfrm>
            <a:prstGeom prst="rect">
              <a:avLst/>
            </a:prstGeom>
          </p:spPr>
        </p:pic>
        <p:sp>
          <p:nvSpPr>
            <p:cNvPr id="33" name="TextBox 32"/>
            <p:cNvSpPr txBox="1"/>
            <p:nvPr/>
          </p:nvSpPr>
          <p:spPr>
            <a:xfrm>
              <a:off x="-7723684" y="11794723"/>
              <a:ext cx="4988602" cy="2123658"/>
            </a:xfrm>
            <a:prstGeom prst="rect">
              <a:avLst/>
            </a:prstGeom>
            <a:noFill/>
          </p:spPr>
          <p:txBody>
            <a:bodyPr wrap="square" rtlCol="0">
              <a:spAutoFit/>
            </a:bodyPr>
            <a:lstStyle/>
            <a:p>
              <a:pPr algn="ctr"/>
              <a:r>
                <a:rPr lang="en-GB" sz="4400" dirty="0">
                  <a:solidFill>
                    <a:schemeClr val="bg1"/>
                  </a:solidFill>
                </a:rPr>
                <a:t>Headliner</a:t>
              </a:r>
            </a:p>
            <a:p>
              <a:pPr algn="ctr"/>
              <a:endParaRPr lang="en-GB" sz="4400" dirty="0">
                <a:solidFill>
                  <a:schemeClr val="bg1"/>
                </a:solidFill>
              </a:endParaRPr>
            </a:p>
            <a:p>
              <a:pPr algn="ctr"/>
              <a:r>
                <a:rPr lang="en-GB" sz="4400" dirty="0">
                  <a:solidFill>
                    <a:schemeClr val="bg1"/>
                  </a:solidFill>
                </a:rPr>
                <a:t>4 seconds/question</a:t>
              </a:r>
            </a:p>
          </p:txBody>
        </p:sp>
      </p:grpSp>
      <p:grpSp>
        <p:nvGrpSpPr>
          <p:cNvPr id="23" name="Group 22"/>
          <p:cNvGrpSpPr/>
          <p:nvPr/>
        </p:nvGrpSpPr>
        <p:grpSpPr>
          <a:xfrm>
            <a:off x="-73105" y="52422"/>
            <a:ext cx="8762524" cy="7548819"/>
            <a:chOff x="-8633703" y="1396798"/>
            <a:chExt cx="7960635" cy="6858000"/>
          </a:xfrm>
        </p:grpSpPr>
        <p:pic>
          <p:nvPicPr>
            <p:cNvPr id="13" name="Picture 1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633703" y="1396798"/>
              <a:ext cx="4848301" cy="6858000"/>
            </a:xfrm>
            <a:prstGeom prst="rect">
              <a:avLst/>
            </a:prstGeom>
          </p:spPr>
        </p:pic>
        <p:sp>
          <p:nvSpPr>
            <p:cNvPr id="34" name="TextBox 33"/>
            <p:cNvSpPr txBox="1"/>
            <p:nvPr/>
          </p:nvSpPr>
          <p:spPr>
            <a:xfrm>
              <a:off x="-5661670" y="3709383"/>
              <a:ext cx="4988602" cy="2123658"/>
            </a:xfrm>
            <a:prstGeom prst="rect">
              <a:avLst/>
            </a:prstGeom>
            <a:noFill/>
          </p:spPr>
          <p:txBody>
            <a:bodyPr wrap="square" rtlCol="0">
              <a:spAutoFit/>
            </a:bodyPr>
            <a:lstStyle/>
            <a:p>
              <a:pPr algn="ctr"/>
              <a:r>
                <a:rPr lang="en-GB" sz="4400" dirty="0">
                  <a:solidFill>
                    <a:schemeClr val="bg1"/>
                  </a:solidFill>
                </a:rPr>
                <a:t>Garage Rocker</a:t>
              </a:r>
            </a:p>
            <a:p>
              <a:pPr algn="ctr"/>
              <a:endParaRPr lang="en-GB" sz="4400" dirty="0">
                <a:solidFill>
                  <a:schemeClr val="bg1"/>
                </a:solidFill>
              </a:endParaRPr>
            </a:p>
            <a:p>
              <a:pPr algn="ctr"/>
              <a:r>
                <a:rPr lang="en-GB" sz="4400" dirty="0">
                  <a:solidFill>
                    <a:schemeClr val="bg1"/>
                  </a:solidFill>
                </a:rPr>
                <a:t>10 seconds/question</a:t>
              </a:r>
            </a:p>
          </p:txBody>
        </p:sp>
      </p:grpSp>
      <p:grpSp>
        <p:nvGrpSpPr>
          <p:cNvPr id="25" name="Group 24"/>
          <p:cNvGrpSpPr/>
          <p:nvPr/>
        </p:nvGrpSpPr>
        <p:grpSpPr>
          <a:xfrm>
            <a:off x="-330285" y="193695"/>
            <a:ext cx="8602056" cy="7256537"/>
            <a:chOff x="-2700203" y="-5707345"/>
            <a:chExt cx="8129622" cy="6858000"/>
          </a:xfrm>
        </p:grpSpPr>
        <p:pic>
          <p:nvPicPr>
            <p:cNvPr id="9" name="Picture 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700203" y="-5707345"/>
              <a:ext cx="4848301" cy="6858000"/>
            </a:xfrm>
            <a:prstGeom prst="rect">
              <a:avLst/>
            </a:prstGeom>
          </p:spPr>
        </p:pic>
        <p:sp>
          <p:nvSpPr>
            <p:cNvPr id="35" name="TextBox 34"/>
            <p:cNvSpPr txBox="1"/>
            <p:nvPr/>
          </p:nvSpPr>
          <p:spPr>
            <a:xfrm>
              <a:off x="440817" y="-3276802"/>
              <a:ext cx="4988602" cy="2123658"/>
            </a:xfrm>
            <a:prstGeom prst="rect">
              <a:avLst/>
            </a:prstGeom>
            <a:noFill/>
          </p:spPr>
          <p:txBody>
            <a:bodyPr wrap="square" rtlCol="0">
              <a:spAutoFit/>
            </a:bodyPr>
            <a:lstStyle/>
            <a:p>
              <a:pPr algn="ctr"/>
              <a:r>
                <a:rPr lang="en-GB" sz="4400" dirty="0">
                  <a:solidFill>
                    <a:schemeClr val="bg1"/>
                  </a:solidFill>
                </a:rPr>
                <a:t>Busker</a:t>
              </a:r>
            </a:p>
            <a:p>
              <a:pPr algn="ctr"/>
              <a:endParaRPr lang="en-GB" sz="4400" dirty="0">
                <a:solidFill>
                  <a:schemeClr val="bg1"/>
                </a:solidFill>
              </a:endParaRPr>
            </a:p>
            <a:p>
              <a:pPr algn="ctr"/>
              <a:r>
                <a:rPr lang="en-GB" sz="4400" dirty="0">
                  <a:solidFill>
                    <a:schemeClr val="bg1"/>
                  </a:solidFill>
                </a:rPr>
                <a:t>9 seconds/question</a:t>
              </a:r>
            </a:p>
          </p:txBody>
        </p:sp>
      </p:grpSp>
      <p:grpSp>
        <p:nvGrpSpPr>
          <p:cNvPr id="39" name="Group 38"/>
          <p:cNvGrpSpPr/>
          <p:nvPr/>
        </p:nvGrpSpPr>
        <p:grpSpPr>
          <a:xfrm>
            <a:off x="529617" y="316433"/>
            <a:ext cx="8879044" cy="6858000"/>
            <a:chOff x="9366319" y="8770260"/>
            <a:chExt cx="8879044" cy="6858000"/>
          </a:xfrm>
        </p:grpSpPr>
        <p:pic>
          <p:nvPicPr>
            <p:cNvPr id="17" name="Picture 1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366319" y="8770260"/>
              <a:ext cx="4848301" cy="6858000"/>
            </a:xfrm>
            <a:prstGeom prst="rect">
              <a:avLst/>
            </a:prstGeom>
          </p:spPr>
        </p:pic>
        <p:sp>
          <p:nvSpPr>
            <p:cNvPr id="37" name="TextBox 36"/>
            <p:cNvSpPr txBox="1"/>
            <p:nvPr/>
          </p:nvSpPr>
          <p:spPr>
            <a:xfrm>
              <a:off x="13418936" y="10711782"/>
              <a:ext cx="4826427" cy="2862322"/>
            </a:xfrm>
            <a:prstGeom prst="rect">
              <a:avLst/>
            </a:prstGeom>
            <a:noFill/>
          </p:spPr>
          <p:txBody>
            <a:bodyPr wrap="square" rtlCol="0">
              <a:spAutoFit/>
            </a:bodyPr>
            <a:lstStyle/>
            <a:p>
              <a:pPr algn="ctr"/>
              <a:r>
                <a:rPr lang="en-GB" sz="4400" dirty="0">
                  <a:solidFill>
                    <a:srgbClr val="FFC000"/>
                  </a:solidFill>
                  <a:latin typeface="vtks Rude Metal shadow" panose="02000000000000000000" pitchFamily="2" charset="0"/>
                </a:rPr>
                <a:t>Rock Hero</a:t>
              </a:r>
            </a:p>
            <a:p>
              <a:pPr algn="ctr"/>
              <a:endParaRPr lang="en-GB" sz="4400" dirty="0">
                <a:solidFill>
                  <a:srgbClr val="FFC000"/>
                </a:solidFill>
                <a:latin typeface="vtks Rude Metal shadow" panose="02000000000000000000" pitchFamily="2" charset="0"/>
              </a:endParaRPr>
            </a:p>
            <a:p>
              <a:pPr algn="ctr"/>
              <a:r>
                <a:rPr lang="en-GB" sz="4400" dirty="0">
                  <a:solidFill>
                    <a:srgbClr val="FFC000"/>
                  </a:solidFill>
                  <a:latin typeface="vtks Rude Metal shadow" panose="02000000000000000000" pitchFamily="2" charset="0"/>
                </a:rPr>
                <a:t>one</a:t>
              </a:r>
              <a:r>
                <a:rPr lang="en-GB" sz="4800" b="1" dirty="0">
                  <a:solidFill>
                    <a:srgbClr val="FFC000"/>
                  </a:solidFill>
                  <a:latin typeface="vtks Rude Metal shadow" panose="02000000000000000000" pitchFamily="2" charset="0"/>
                </a:rPr>
                <a:t> </a:t>
              </a:r>
              <a:r>
                <a:rPr lang="en-GB" sz="4400" dirty="0">
                  <a:solidFill>
                    <a:srgbClr val="FFC000"/>
                  </a:solidFill>
                  <a:latin typeface="vtks Rude Metal shadow" panose="02000000000000000000" pitchFamily="2" charset="0"/>
                </a:rPr>
                <a:t>second</a:t>
              </a:r>
            </a:p>
            <a:p>
              <a:pPr algn="ctr"/>
              <a:r>
                <a:rPr lang="en-GB" sz="4400" dirty="0">
                  <a:solidFill>
                    <a:srgbClr val="FFC000"/>
                  </a:solidFill>
                  <a:latin typeface="vtks Rude Metal shadow" panose="02000000000000000000" pitchFamily="2" charset="0"/>
                </a:rPr>
                <a:t>per question</a:t>
              </a:r>
            </a:p>
          </p:txBody>
        </p:sp>
      </p:grpSp>
      <p:grpSp>
        <p:nvGrpSpPr>
          <p:cNvPr id="42" name="Group 41"/>
          <p:cNvGrpSpPr/>
          <p:nvPr/>
        </p:nvGrpSpPr>
        <p:grpSpPr>
          <a:xfrm>
            <a:off x="843867" y="2257955"/>
            <a:ext cx="7882060" cy="2832924"/>
            <a:chOff x="843867" y="2257955"/>
            <a:chExt cx="7882060" cy="2832924"/>
          </a:xfrm>
        </p:grpSpPr>
        <p:pic>
          <p:nvPicPr>
            <p:cNvPr id="1027" name="Picture 3"/>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867" y="2257955"/>
              <a:ext cx="3512752" cy="283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3899500" y="2768358"/>
              <a:ext cx="4826427" cy="2123658"/>
            </a:xfrm>
            <a:prstGeom prst="rect">
              <a:avLst/>
            </a:prstGeom>
            <a:noFill/>
          </p:spPr>
          <p:txBody>
            <a:bodyPr wrap="square" rtlCol="0">
              <a:spAutoFit/>
            </a:bodyPr>
            <a:lstStyle/>
            <a:p>
              <a:pPr algn="ctr"/>
              <a:r>
                <a:rPr lang="en-GB" sz="4400" dirty="0">
                  <a:solidFill>
                    <a:schemeClr val="bg1"/>
                  </a:solidFill>
                </a:rPr>
                <a:t>Rock Legend</a:t>
              </a:r>
            </a:p>
            <a:p>
              <a:pPr algn="ctr"/>
              <a:endParaRPr lang="en-GB" sz="4400" dirty="0">
                <a:solidFill>
                  <a:schemeClr val="bg1"/>
                </a:solidFill>
              </a:endParaRPr>
            </a:p>
            <a:p>
              <a:pPr algn="ctr"/>
              <a:r>
                <a:rPr lang="en-GB" sz="4400" dirty="0">
                  <a:solidFill>
                    <a:schemeClr val="bg1"/>
                  </a:solidFill>
                </a:rPr>
                <a:t>2 seconds/question</a:t>
              </a:r>
            </a:p>
          </p:txBody>
        </p:sp>
      </p:grpSp>
    </p:spTree>
    <p:extLst>
      <p:ext uri="{BB962C8B-B14F-4D97-AF65-F5344CB8AC3E}">
        <p14:creationId xmlns:p14="http://schemas.microsoft.com/office/powerpoint/2010/main" val="1920614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par>
                                <p:cTn id="15" presetID="2" presetClass="exit" presetSubtype="2" fill="hold" nodeType="withEffect">
                                  <p:stCondLst>
                                    <p:cond delay="0"/>
                                  </p:stCondLst>
                                  <p:childTnLst>
                                    <p:anim calcmode="lin" valueType="num">
                                      <p:cBhvr additive="base">
                                        <p:cTn id="16" dur="500"/>
                                        <p:tgtEl>
                                          <p:spTgt spid="41"/>
                                        </p:tgtEl>
                                        <p:attrNameLst>
                                          <p:attrName>ppt_x</p:attrName>
                                        </p:attrNameLst>
                                      </p:cBhvr>
                                      <p:tavLst>
                                        <p:tav tm="0">
                                          <p:val>
                                            <p:strVal val="ppt_x"/>
                                          </p:val>
                                        </p:tav>
                                        <p:tav tm="100000">
                                          <p:val>
                                            <p:strVal val="1+ppt_w/2"/>
                                          </p:val>
                                        </p:tav>
                                      </p:tavLst>
                                    </p:anim>
                                    <p:anim calcmode="lin" valueType="num">
                                      <p:cBhvr additive="base">
                                        <p:cTn id="17" dur="500"/>
                                        <p:tgtEl>
                                          <p:spTgt spid="41"/>
                                        </p:tgtEl>
                                        <p:attrNameLst>
                                          <p:attrName>ppt_y</p:attrName>
                                        </p:attrNameLst>
                                      </p:cBhvr>
                                      <p:tavLst>
                                        <p:tav tm="0">
                                          <p:val>
                                            <p:strVal val="ppt_y"/>
                                          </p:val>
                                        </p:tav>
                                        <p:tav tm="100000">
                                          <p:val>
                                            <p:strVal val="ppt_y"/>
                                          </p:val>
                                        </p:tav>
                                      </p:tavLst>
                                    </p:anim>
                                    <p:set>
                                      <p:cBhvr>
                                        <p:cTn id="18" dur="1" fill="hold">
                                          <p:stCondLst>
                                            <p:cond delay="499"/>
                                          </p:stCondLst>
                                        </p:cTn>
                                        <p:tgtEl>
                                          <p:spTgt spid="4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2" presetClass="exit" presetSubtype="2" fill="hold" nodeType="withEffect">
                                  <p:stCondLst>
                                    <p:cond delay="0"/>
                                  </p:stCondLst>
                                  <p:childTnLst>
                                    <p:anim calcmode="lin" valueType="num">
                                      <p:cBhvr additive="base">
                                        <p:cTn id="26" dur="500"/>
                                        <p:tgtEl>
                                          <p:spTgt spid="23"/>
                                        </p:tgtEl>
                                        <p:attrNameLst>
                                          <p:attrName>ppt_x</p:attrName>
                                        </p:attrNameLst>
                                      </p:cBhvr>
                                      <p:tavLst>
                                        <p:tav tm="0">
                                          <p:val>
                                            <p:strVal val="ppt_x"/>
                                          </p:val>
                                        </p:tav>
                                        <p:tav tm="100000">
                                          <p:val>
                                            <p:strVal val="1+ppt_w/2"/>
                                          </p:val>
                                        </p:tav>
                                      </p:tavLst>
                                    </p:anim>
                                    <p:anim calcmode="lin" valueType="num">
                                      <p:cBhvr additive="base">
                                        <p:cTn id="27" dur="500"/>
                                        <p:tgtEl>
                                          <p:spTgt spid="23"/>
                                        </p:tgtEl>
                                        <p:attrNameLst>
                                          <p:attrName>ppt_y</p:attrName>
                                        </p:attrNameLst>
                                      </p:cBhvr>
                                      <p:tavLst>
                                        <p:tav tm="0">
                                          <p:val>
                                            <p:strVal val="ppt_y"/>
                                          </p:val>
                                        </p:tav>
                                        <p:tav tm="100000">
                                          <p:val>
                                            <p:strVal val="ppt_y"/>
                                          </p:val>
                                        </p:tav>
                                      </p:tavLst>
                                    </p:anim>
                                    <p:set>
                                      <p:cBhvr>
                                        <p:cTn id="28" dur="1" fill="hold">
                                          <p:stCondLst>
                                            <p:cond delay="499"/>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par>
                                <p:cTn id="35" presetID="2" presetClass="exit" presetSubtype="2" fill="hold" nodeType="withEffect">
                                  <p:stCondLst>
                                    <p:cond delay="0"/>
                                  </p:stCondLst>
                                  <p:childTnLst>
                                    <p:anim calcmode="lin" valueType="num">
                                      <p:cBhvr additive="base">
                                        <p:cTn id="36" dur="500"/>
                                        <p:tgtEl>
                                          <p:spTgt spid="25"/>
                                        </p:tgtEl>
                                        <p:attrNameLst>
                                          <p:attrName>ppt_x</p:attrName>
                                        </p:attrNameLst>
                                      </p:cBhvr>
                                      <p:tavLst>
                                        <p:tav tm="0">
                                          <p:val>
                                            <p:strVal val="ppt_x"/>
                                          </p:val>
                                        </p:tav>
                                        <p:tav tm="100000">
                                          <p:val>
                                            <p:strVal val="1+ppt_w/2"/>
                                          </p:val>
                                        </p:tav>
                                      </p:tavLst>
                                    </p:anim>
                                    <p:anim calcmode="lin" valueType="num">
                                      <p:cBhvr additive="base">
                                        <p:cTn id="37" dur="500"/>
                                        <p:tgtEl>
                                          <p:spTgt spid="25"/>
                                        </p:tgtEl>
                                        <p:attrNameLst>
                                          <p:attrName>ppt_y</p:attrName>
                                        </p:attrNameLst>
                                      </p:cBhvr>
                                      <p:tavLst>
                                        <p:tav tm="0">
                                          <p:val>
                                            <p:strVal val="ppt_y"/>
                                          </p:val>
                                        </p:tav>
                                        <p:tav tm="100000">
                                          <p:val>
                                            <p:strVal val="ppt_y"/>
                                          </p:val>
                                        </p:tav>
                                      </p:tavLst>
                                    </p:anim>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xit" presetSubtype="2" fill="hold" nodeType="withEffect">
                                  <p:stCondLst>
                                    <p:cond delay="0"/>
                                  </p:stCondLst>
                                  <p:childTnLst>
                                    <p:anim calcmode="lin" valueType="num">
                                      <p:cBhvr additive="base">
                                        <p:cTn id="46" dur="500"/>
                                        <p:tgtEl>
                                          <p:spTgt spid="27"/>
                                        </p:tgtEl>
                                        <p:attrNameLst>
                                          <p:attrName>ppt_x</p:attrName>
                                        </p:attrNameLst>
                                      </p:cBhvr>
                                      <p:tavLst>
                                        <p:tav tm="0">
                                          <p:val>
                                            <p:strVal val="ppt_x"/>
                                          </p:val>
                                        </p:tav>
                                        <p:tav tm="100000">
                                          <p:val>
                                            <p:strVal val="1+ppt_w/2"/>
                                          </p:val>
                                        </p:tav>
                                      </p:tavLst>
                                    </p:anim>
                                    <p:anim calcmode="lin" valueType="num">
                                      <p:cBhvr additive="base">
                                        <p:cTn id="47" dur="500"/>
                                        <p:tgtEl>
                                          <p:spTgt spid="27"/>
                                        </p:tgtEl>
                                        <p:attrNameLst>
                                          <p:attrName>ppt_y</p:attrName>
                                        </p:attrNameLst>
                                      </p:cBhvr>
                                      <p:tavLst>
                                        <p:tav tm="0">
                                          <p:val>
                                            <p:strVal val="ppt_y"/>
                                          </p:val>
                                        </p:tav>
                                        <p:tav tm="100000">
                                          <p:val>
                                            <p:strVal val="ppt_y"/>
                                          </p:val>
                                        </p:tav>
                                      </p:tavLst>
                                    </p:anim>
                                    <p:set>
                                      <p:cBhvr>
                                        <p:cTn id="48" dur="1" fill="hold">
                                          <p:stCondLst>
                                            <p:cond delay="499"/>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0-#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par>
                                <p:cTn id="55" presetID="2" presetClass="exit" presetSubtype="2" fill="hold" nodeType="withEffect">
                                  <p:stCondLst>
                                    <p:cond delay="0"/>
                                  </p:stCondLst>
                                  <p:childTnLst>
                                    <p:anim calcmode="lin" valueType="num">
                                      <p:cBhvr additive="base">
                                        <p:cTn id="56" dur="500"/>
                                        <p:tgtEl>
                                          <p:spTgt spid="24"/>
                                        </p:tgtEl>
                                        <p:attrNameLst>
                                          <p:attrName>ppt_x</p:attrName>
                                        </p:attrNameLst>
                                      </p:cBhvr>
                                      <p:tavLst>
                                        <p:tav tm="0">
                                          <p:val>
                                            <p:strVal val="ppt_x"/>
                                          </p:val>
                                        </p:tav>
                                        <p:tav tm="100000">
                                          <p:val>
                                            <p:strVal val="1+ppt_w/2"/>
                                          </p:val>
                                        </p:tav>
                                      </p:tavLst>
                                    </p:anim>
                                    <p:anim calcmode="lin" valueType="num">
                                      <p:cBhvr additive="base">
                                        <p:cTn id="57" dur="500"/>
                                        <p:tgtEl>
                                          <p:spTgt spid="24"/>
                                        </p:tgtEl>
                                        <p:attrNameLst>
                                          <p:attrName>ppt_y</p:attrName>
                                        </p:attrNameLst>
                                      </p:cBhvr>
                                      <p:tavLst>
                                        <p:tav tm="0">
                                          <p:val>
                                            <p:strVal val="ppt_y"/>
                                          </p:val>
                                        </p:tav>
                                        <p:tav tm="100000">
                                          <p:val>
                                            <p:strVal val="ppt_y"/>
                                          </p:val>
                                        </p:tav>
                                      </p:tavLst>
                                    </p:anim>
                                    <p:set>
                                      <p:cBhvr>
                                        <p:cTn id="58" dur="1" fill="hold">
                                          <p:stCondLst>
                                            <p:cond delay="499"/>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0-#ppt_w/2"/>
                                          </p:val>
                                        </p:tav>
                                        <p:tav tm="100000">
                                          <p:val>
                                            <p:strVal val="#ppt_x"/>
                                          </p:val>
                                        </p:tav>
                                      </p:tavLst>
                                    </p:anim>
                                    <p:anim calcmode="lin" valueType="num">
                                      <p:cBhvr additive="base">
                                        <p:cTn id="64" dur="500" fill="hold"/>
                                        <p:tgtEl>
                                          <p:spTgt spid="22"/>
                                        </p:tgtEl>
                                        <p:attrNameLst>
                                          <p:attrName>ppt_y</p:attrName>
                                        </p:attrNameLst>
                                      </p:cBhvr>
                                      <p:tavLst>
                                        <p:tav tm="0">
                                          <p:val>
                                            <p:strVal val="#ppt_y"/>
                                          </p:val>
                                        </p:tav>
                                        <p:tav tm="100000">
                                          <p:val>
                                            <p:strVal val="#ppt_y"/>
                                          </p:val>
                                        </p:tav>
                                      </p:tavLst>
                                    </p:anim>
                                  </p:childTnLst>
                                </p:cTn>
                              </p:par>
                              <p:par>
                                <p:cTn id="65" presetID="2" presetClass="exit" presetSubtype="2" fill="hold" nodeType="withEffect">
                                  <p:stCondLst>
                                    <p:cond delay="0"/>
                                  </p:stCondLst>
                                  <p:childTnLst>
                                    <p:anim calcmode="lin" valueType="num">
                                      <p:cBhvr additive="base">
                                        <p:cTn id="66" dur="500"/>
                                        <p:tgtEl>
                                          <p:spTgt spid="38"/>
                                        </p:tgtEl>
                                        <p:attrNameLst>
                                          <p:attrName>ppt_x</p:attrName>
                                        </p:attrNameLst>
                                      </p:cBhvr>
                                      <p:tavLst>
                                        <p:tav tm="0">
                                          <p:val>
                                            <p:strVal val="ppt_x"/>
                                          </p:val>
                                        </p:tav>
                                        <p:tav tm="100000">
                                          <p:val>
                                            <p:strVal val="1+ppt_w/2"/>
                                          </p:val>
                                        </p:tav>
                                      </p:tavLst>
                                    </p:anim>
                                    <p:anim calcmode="lin" valueType="num">
                                      <p:cBhvr additive="base">
                                        <p:cTn id="67" dur="500"/>
                                        <p:tgtEl>
                                          <p:spTgt spid="38"/>
                                        </p:tgtEl>
                                        <p:attrNameLst>
                                          <p:attrName>ppt_y</p:attrName>
                                        </p:attrNameLst>
                                      </p:cBhvr>
                                      <p:tavLst>
                                        <p:tav tm="0">
                                          <p:val>
                                            <p:strVal val="ppt_y"/>
                                          </p:val>
                                        </p:tav>
                                        <p:tav tm="100000">
                                          <p:val>
                                            <p:strVal val="ppt_y"/>
                                          </p:val>
                                        </p:tav>
                                      </p:tavLst>
                                    </p:anim>
                                    <p:set>
                                      <p:cBhvr>
                                        <p:cTn id="68" dur="1" fill="hold">
                                          <p:stCondLst>
                                            <p:cond delay="499"/>
                                          </p:stCondLst>
                                        </p:cTn>
                                        <p:tgtEl>
                                          <p:spTgt spid="3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0-#ppt_w/2"/>
                                          </p:val>
                                        </p:tav>
                                        <p:tav tm="100000">
                                          <p:val>
                                            <p:strVal val="#ppt_x"/>
                                          </p:val>
                                        </p:tav>
                                      </p:tavLst>
                                    </p:anim>
                                    <p:anim calcmode="lin" valueType="num">
                                      <p:cBhvr additive="base">
                                        <p:cTn id="74" dur="500" fill="hold"/>
                                        <p:tgtEl>
                                          <p:spTgt spid="40"/>
                                        </p:tgtEl>
                                        <p:attrNameLst>
                                          <p:attrName>ppt_y</p:attrName>
                                        </p:attrNameLst>
                                      </p:cBhvr>
                                      <p:tavLst>
                                        <p:tav tm="0">
                                          <p:val>
                                            <p:strVal val="#ppt_y"/>
                                          </p:val>
                                        </p:tav>
                                        <p:tav tm="100000">
                                          <p:val>
                                            <p:strVal val="#ppt_y"/>
                                          </p:val>
                                        </p:tav>
                                      </p:tavLst>
                                    </p:anim>
                                  </p:childTnLst>
                                </p:cTn>
                              </p:par>
                              <p:par>
                                <p:cTn id="75" presetID="2" presetClass="exit" presetSubtype="2" fill="hold" nodeType="withEffect">
                                  <p:stCondLst>
                                    <p:cond delay="0"/>
                                  </p:stCondLst>
                                  <p:childTnLst>
                                    <p:anim calcmode="lin" valueType="num">
                                      <p:cBhvr additive="base">
                                        <p:cTn id="76" dur="500"/>
                                        <p:tgtEl>
                                          <p:spTgt spid="22"/>
                                        </p:tgtEl>
                                        <p:attrNameLst>
                                          <p:attrName>ppt_x</p:attrName>
                                        </p:attrNameLst>
                                      </p:cBhvr>
                                      <p:tavLst>
                                        <p:tav tm="0">
                                          <p:val>
                                            <p:strVal val="ppt_x"/>
                                          </p:val>
                                        </p:tav>
                                        <p:tav tm="100000">
                                          <p:val>
                                            <p:strVal val="1+ppt_w/2"/>
                                          </p:val>
                                        </p:tav>
                                      </p:tavLst>
                                    </p:anim>
                                    <p:anim calcmode="lin" valueType="num">
                                      <p:cBhvr additive="base">
                                        <p:cTn id="77" dur="500"/>
                                        <p:tgtEl>
                                          <p:spTgt spid="22"/>
                                        </p:tgtEl>
                                        <p:attrNameLst>
                                          <p:attrName>ppt_y</p:attrName>
                                        </p:attrNameLst>
                                      </p:cBhvr>
                                      <p:tavLst>
                                        <p:tav tm="0">
                                          <p:val>
                                            <p:strVal val="ppt_y"/>
                                          </p:val>
                                        </p:tav>
                                        <p:tav tm="100000">
                                          <p:val>
                                            <p:strVal val="ppt_y"/>
                                          </p:val>
                                        </p:tav>
                                      </p:tavLst>
                                    </p:anim>
                                    <p:set>
                                      <p:cBhvr>
                                        <p:cTn id="78" dur="1" fill="hold">
                                          <p:stCondLst>
                                            <p:cond delay="499"/>
                                          </p:stCondLst>
                                        </p:cTn>
                                        <p:tgtEl>
                                          <p:spTgt spid="2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0-#ppt_w/2"/>
                                          </p:val>
                                        </p:tav>
                                        <p:tav tm="100000">
                                          <p:val>
                                            <p:strVal val="#ppt_x"/>
                                          </p:val>
                                        </p:tav>
                                      </p:tavLst>
                                    </p:anim>
                                    <p:anim calcmode="lin" valueType="num">
                                      <p:cBhvr additive="base">
                                        <p:cTn id="84" dur="500" fill="hold"/>
                                        <p:tgtEl>
                                          <p:spTgt spid="26"/>
                                        </p:tgtEl>
                                        <p:attrNameLst>
                                          <p:attrName>ppt_y</p:attrName>
                                        </p:attrNameLst>
                                      </p:cBhvr>
                                      <p:tavLst>
                                        <p:tav tm="0">
                                          <p:val>
                                            <p:strVal val="#ppt_y"/>
                                          </p:val>
                                        </p:tav>
                                        <p:tav tm="100000">
                                          <p:val>
                                            <p:strVal val="#ppt_y"/>
                                          </p:val>
                                        </p:tav>
                                      </p:tavLst>
                                    </p:anim>
                                  </p:childTnLst>
                                </p:cTn>
                              </p:par>
                              <p:par>
                                <p:cTn id="85" presetID="2" presetClass="exit" presetSubtype="2" fill="hold" nodeType="withEffect">
                                  <p:stCondLst>
                                    <p:cond delay="0"/>
                                  </p:stCondLst>
                                  <p:childTnLst>
                                    <p:anim calcmode="lin" valueType="num">
                                      <p:cBhvr additive="base">
                                        <p:cTn id="86" dur="500"/>
                                        <p:tgtEl>
                                          <p:spTgt spid="40"/>
                                        </p:tgtEl>
                                        <p:attrNameLst>
                                          <p:attrName>ppt_x</p:attrName>
                                        </p:attrNameLst>
                                      </p:cBhvr>
                                      <p:tavLst>
                                        <p:tav tm="0">
                                          <p:val>
                                            <p:strVal val="ppt_x"/>
                                          </p:val>
                                        </p:tav>
                                        <p:tav tm="100000">
                                          <p:val>
                                            <p:strVal val="1+ppt_w/2"/>
                                          </p:val>
                                        </p:tav>
                                      </p:tavLst>
                                    </p:anim>
                                    <p:anim calcmode="lin" valueType="num">
                                      <p:cBhvr additive="base">
                                        <p:cTn id="87" dur="500"/>
                                        <p:tgtEl>
                                          <p:spTgt spid="40"/>
                                        </p:tgtEl>
                                        <p:attrNameLst>
                                          <p:attrName>ppt_y</p:attrName>
                                        </p:attrNameLst>
                                      </p:cBhvr>
                                      <p:tavLst>
                                        <p:tav tm="0">
                                          <p:val>
                                            <p:strVal val="ppt_y"/>
                                          </p:val>
                                        </p:tav>
                                        <p:tav tm="100000">
                                          <p:val>
                                            <p:strVal val="ppt_y"/>
                                          </p:val>
                                        </p:tav>
                                      </p:tavLst>
                                    </p:anim>
                                    <p:set>
                                      <p:cBhvr>
                                        <p:cTn id="88" dur="1" fill="hold">
                                          <p:stCondLst>
                                            <p:cond delay="499"/>
                                          </p:stCondLst>
                                        </p:cTn>
                                        <p:tgtEl>
                                          <p:spTgt spid="4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0-#ppt_w/2"/>
                                          </p:val>
                                        </p:tav>
                                        <p:tav tm="100000">
                                          <p:val>
                                            <p:strVal val="#ppt_x"/>
                                          </p:val>
                                        </p:tav>
                                      </p:tavLst>
                                    </p:anim>
                                    <p:anim calcmode="lin" valueType="num">
                                      <p:cBhvr additive="base">
                                        <p:cTn id="94" dur="500" fill="hold"/>
                                        <p:tgtEl>
                                          <p:spTgt spid="42"/>
                                        </p:tgtEl>
                                        <p:attrNameLst>
                                          <p:attrName>ppt_y</p:attrName>
                                        </p:attrNameLst>
                                      </p:cBhvr>
                                      <p:tavLst>
                                        <p:tav tm="0">
                                          <p:val>
                                            <p:strVal val="#ppt_y"/>
                                          </p:val>
                                        </p:tav>
                                        <p:tav tm="100000">
                                          <p:val>
                                            <p:strVal val="#ppt_y"/>
                                          </p:val>
                                        </p:tav>
                                      </p:tavLst>
                                    </p:anim>
                                  </p:childTnLst>
                                </p:cTn>
                              </p:par>
                              <p:par>
                                <p:cTn id="95" presetID="2" presetClass="exit" presetSubtype="2" fill="hold" nodeType="withEffect">
                                  <p:stCondLst>
                                    <p:cond delay="0"/>
                                  </p:stCondLst>
                                  <p:childTnLst>
                                    <p:anim calcmode="lin" valueType="num">
                                      <p:cBhvr additive="base">
                                        <p:cTn id="96" dur="500"/>
                                        <p:tgtEl>
                                          <p:spTgt spid="26"/>
                                        </p:tgtEl>
                                        <p:attrNameLst>
                                          <p:attrName>ppt_x</p:attrName>
                                        </p:attrNameLst>
                                      </p:cBhvr>
                                      <p:tavLst>
                                        <p:tav tm="0">
                                          <p:val>
                                            <p:strVal val="ppt_x"/>
                                          </p:val>
                                        </p:tav>
                                        <p:tav tm="100000">
                                          <p:val>
                                            <p:strVal val="1+ppt_w/2"/>
                                          </p:val>
                                        </p:tav>
                                      </p:tavLst>
                                    </p:anim>
                                    <p:anim calcmode="lin" valueType="num">
                                      <p:cBhvr additive="base">
                                        <p:cTn id="97" dur="500"/>
                                        <p:tgtEl>
                                          <p:spTgt spid="26"/>
                                        </p:tgtEl>
                                        <p:attrNameLst>
                                          <p:attrName>ppt_y</p:attrName>
                                        </p:attrNameLst>
                                      </p:cBhvr>
                                      <p:tavLst>
                                        <p:tav tm="0">
                                          <p:val>
                                            <p:strVal val="ppt_y"/>
                                          </p:val>
                                        </p:tav>
                                        <p:tav tm="100000">
                                          <p:val>
                                            <p:strVal val="ppt_y"/>
                                          </p:val>
                                        </p:tav>
                                      </p:tavLst>
                                    </p:anim>
                                    <p:set>
                                      <p:cBhvr>
                                        <p:cTn id="98" dur="1" fill="hold">
                                          <p:stCondLst>
                                            <p:cond delay="499"/>
                                          </p:stCondLst>
                                        </p:cTn>
                                        <p:tgtEl>
                                          <p:spTgt spid="2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0-#ppt_w/2"/>
                                          </p:val>
                                        </p:tav>
                                        <p:tav tm="100000">
                                          <p:val>
                                            <p:strVal val="#ppt_x"/>
                                          </p:val>
                                        </p:tav>
                                      </p:tavLst>
                                    </p:anim>
                                    <p:anim calcmode="lin" valueType="num">
                                      <p:cBhvr additive="base">
                                        <p:cTn id="104" dur="500" fill="hold"/>
                                        <p:tgtEl>
                                          <p:spTgt spid="39"/>
                                        </p:tgtEl>
                                        <p:attrNameLst>
                                          <p:attrName>ppt_y</p:attrName>
                                        </p:attrNameLst>
                                      </p:cBhvr>
                                      <p:tavLst>
                                        <p:tav tm="0">
                                          <p:val>
                                            <p:strVal val="#ppt_y"/>
                                          </p:val>
                                        </p:tav>
                                        <p:tav tm="100000">
                                          <p:val>
                                            <p:strVal val="#ppt_y"/>
                                          </p:val>
                                        </p:tav>
                                      </p:tavLst>
                                    </p:anim>
                                  </p:childTnLst>
                                </p:cTn>
                              </p:par>
                              <p:par>
                                <p:cTn id="105" presetID="2" presetClass="exit" presetSubtype="2" fill="hold" nodeType="withEffect">
                                  <p:stCondLst>
                                    <p:cond delay="0"/>
                                  </p:stCondLst>
                                  <p:childTnLst>
                                    <p:anim calcmode="lin" valueType="num">
                                      <p:cBhvr additive="base">
                                        <p:cTn id="106" dur="500"/>
                                        <p:tgtEl>
                                          <p:spTgt spid="42"/>
                                        </p:tgtEl>
                                        <p:attrNameLst>
                                          <p:attrName>ppt_x</p:attrName>
                                        </p:attrNameLst>
                                      </p:cBhvr>
                                      <p:tavLst>
                                        <p:tav tm="0">
                                          <p:val>
                                            <p:strVal val="ppt_x"/>
                                          </p:val>
                                        </p:tav>
                                        <p:tav tm="100000">
                                          <p:val>
                                            <p:strVal val="1+ppt_w/2"/>
                                          </p:val>
                                        </p:tav>
                                      </p:tavLst>
                                    </p:anim>
                                    <p:anim calcmode="lin" valueType="num">
                                      <p:cBhvr additive="base">
                                        <p:cTn id="107" dur="500"/>
                                        <p:tgtEl>
                                          <p:spTgt spid="42"/>
                                        </p:tgtEl>
                                        <p:attrNameLst>
                                          <p:attrName>ppt_y</p:attrName>
                                        </p:attrNameLst>
                                      </p:cBhvr>
                                      <p:tavLst>
                                        <p:tav tm="0">
                                          <p:val>
                                            <p:strVal val="ppt_y"/>
                                          </p:val>
                                        </p:tav>
                                        <p:tav tm="100000">
                                          <p:val>
                                            <p:strVal val="ppt_y"/>
                                          </p:val>
                                        </p:tav>
                                      </p:tavLst>
                                    </p:anim>
                                    <p:set>
                                      <p:cBhvr>
                                        <p:cTn id="108" dur="1" fill="hold">
                                          <p:stCondLst>
                                            <p:cond delay="499"/>
                                          </p:stCondLst>
                                        </p:cTn>
                                        <p:tgtEl>
                                          <p:spTgt spid="4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xit" presetSubtype="2" fill="hold" nodeType="clickEffect">
                                  <p:stCondLst>
                                    <p:cond delay="0"/>
                                  </p:stCondLst>
                                  <p:childTnLst>
                                    <p:anim calcmode="lin" valueType="num">
                                      <p:cBhvr additive="base">
                                        <p:cTn id="112" dur="500"/>
                                        <p:tgtEl>
                                          <p:spTgt spid="39"/>
                                        </p:tgtEl>
                                        <p:attrNameLst>
                                          <p:attrName>ppt_x</p:attrName>
                                        </p:attrNameLst>
                                      </p:cBhvr>
                                      <p:tavLst>
                                        <p:tav tm="0">
                                          <p:val>
                                            <p:strVal val="ppt_x"/>
                                          </p:val>
                                        </p:tav>
                                        <p:tav tm="100000">
                                          <p:val>
                                            <p:strVal val="1+ppt_w/2"/>
                                          </p:val>
                                        </p:tav>
                                      </p:tavLst>
                                    </p:anim>
                                    <p:anim calcmode="lin" valueType="num">
                                      <p:cBhvr additive="base">
                                        <p:cTn id="113" dur="500"/>
                                        <p:tgtEl>
                                          <p:spTgt spid="39"/>
                                        </p:tgtEl>
                                        <p:attrNameLst>
                                          <p:attrName>ppt_y</p:attrName>
                                        </p:attrNameLst>
                                      </p:cBhvr>
                                      <p:tavLst>
                                        <p:tav tm="0">
                                          <p:val>
                                            <p:strVal val="ppt_y"/>
                                          </p:val>
                                        </p:tav>
                                        <p:tav tm="100000">
                                          <p:val>
                                            <p:strVal val="ppt_y"/>
                                          </p:val>
                                        </p:tav>
                                      </p:tavLst>
                                    </p:anim>
                                    <p:set>
                                      <p:cBhvr>
                                        <p:cTn id="114"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727407" y="953961"/>
            <a:ext cx="3459818" cy="936104"/>
          </a:xfrm>
        </p:spPr>
        <p:txBody>
          <a:bodyPr anchor="t">
            <a:normAutofit/>
          </a:bodyPr>
          <a:lstStyle/>
          <a:p>
            <a:pPr marL="174625" indent="-174625" algn="l"/>
            <a:r>
              <a:rPr lang="en-GB" b="1" dirty="0">
                <a:solidFill>
                  <a:schemeClr val="bg1"/>
                </a:solidFill>
                <a:latin typeface="Rock" panose="00000400000000000000" pitchFamily="2" charset="0"/>
              </a:rPr>
              <a:t>Website</a:t>
            </a:r>
            <a:endParaRPr lang="en-GB" dirty="0">
              <a:solidFill>
                <a:schemeClr val="bg1"/>
              </a:solidFill>
              <a:latin typeface="+mn-lt"/>
              <a:ea typeface="+mn-ea"/>
              <a:cs typeface="+mn-cs"/>
            </a:endParaRPr>
          </a:p>
        </p:txBody>
      </p:sp>
      <p:pic>
        <p:nvPicPr>
          <p:cNvPr id="60" name="Picture 59" descr="... | Free Stock Photo | Illustration of a laptop computer | # 1711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15816" y="485751"/>
            <a:ext cx="5821451" cy="5821451"/>
          </a:xfrm>
          <a:prstGeom prst="rect">
            <a:avLst/>
          </a:prstGeom>
        </p:spPr>
      </p:pic>
      <p:sp>
        <p:nvSpPr>
          <p:cNvPr id="55" name="TextBox 54"/>
          <p:cNvSpPr txBox="1"/>
          <p:nvPr/>
        </p:nvSpPr>
        <p:spPr>
          <a:xfrm>
            <a:off x="4295561" y="1288529"/>
            <a:ext cx="2714401" cy="2123658"/>
          </a:xfrm>
          <a:prstGeom prst="rect">
            <a:avLst/>
          </a:prstGeom>
          <a:noFill/>
        </p:spPr>
        <p:txBody>
          <a:bodyPr wrap="square" rtlCol="0">
            <a:spAutoFit/>
          </a:bodyPr>
          <a:lstStyle/>
          <a:p>
            <a:pPr algn="ctr"/>
            <a:r>
              <a:rPr lang="en-GB" sz="4400" dirty="0">
                <a:solidFill>
                  <a:schemeClr val="bg1"/>
                </a:solidFill>
                <a:sym typeface="Wingdings" panose="05000000000000000000" pitchFamily="2" charset="2"/>
              </a:rPr>
              <a:t></a:t>
            </a:r>
          </a:p>
          <a:p>
            <a:pPr algn="ctr"/>
            <a:r>
              <a:rPr lang="en-GB" sz="4400" dirty="0">
                <a:solidFill>
                  <a:schemeClr val="bg1"/>
                </a:solidFill>
              </a:rPr>
              <a:t>1 minute games</a:t>
            </a:r>
          </a:p>
        </p:txBody>
      </p:sp>
      <p:grpSp>
        <p:nvGrpSpPr>
          <p:cNvPr id="14" name="Group 13"/>
          <p:cNvGrpSpPr/>
          <p:nvPr/>
        </p:nvGrpSpPr>
        <p:grpSpPr>
          <a:xfrm>
            <a:off x="3257114" y="1418767"/>
            <a:ext cx="4499780" cy="1938992"/>
            <a:chOff x="-4313612" y="4843089"/>
            <a:chExt cx="4499780" cy="1938992"/>
          </a:xfrm>
        </p:grpSpPr>
        <p:sp>
          <p:nvSpPr>
            <p:cNvPr id="63" name="TextBox 62"/>
            <p:cNvSpPr txBox="1"/>
            <p:nvPr/>
          </p:nvSpPr>
          <p:spPr>
            <a:xfrm>
              <a:off x="-4313612" y="4843089"/>
              <a:ext cx="4313612" cy="1938992"/>
            </a:xfrm>
            <a:prstGeom prst="rect">
              <a:avLst/>
            </a:prstGeom>
            <a:noFill/>
          </p:spPr>
          <p:txBody>
            <a:bodyPr wrap="square" rtlCol="0">
              <a:spAutoFit/>
            </a:bodyPr>
            <a:lstStyle/>
            <a:p>
              <a:pPr algn="ctr"/>
              <a:r>
                <a:rPr lang="en-GB" sz="4000" dirty="0">
                  <a:solidFill>
                    <a:schemeClr val="bg1"/>
                  </a:solidFill>
                  <a:sym typeface="Wingdings" panose="05000000000000000000" pitchFamily="2" charset="2"/>
                </a:rPr>
                <a:t>Single player</a:t>
              </a:r>
            </a:p>
            <a:p>
              <a:pPr algn="ctr"/>
              <a:r>
                <a:rPr lang="en-GB" sz="4000" dirty="0">
                  <a:solidFill>
                    <a:schemeClr val="bg1"/>
                  </a:solidFill>
                  <a:sym typeface="Wingdings" panose="05000000000000000000" pitchFamily="2" charset="2"/>
                </a:rPr>
                <a:t>Or</a:t>
              </a:r>
            </a:p>
            <a:p>
              <a:pPr algn="ctr"/>
              <a:r>
                <a:rPr lang="en-GB" sz="4000" dirty="0">
                  <a:solidFill>
                    <a:schemeClr val="bg1"/>
                  </a:solidFill>
                  <a:sym typeface="Wingdings" panose="05000000000000000000" pitchFamily="2" charset="2"/>
                </a:rPr>
                <a:t>Multi-player</a:t>
              </a:r>
              <a:endParaRPr lang="en-GB" sz="4000" dirty="0">
                <a:solidFill>
                  <a:schemeClr val="bg1"/>
                </a:solidFill>
              </a:endParaRPr>
            </a:p>
          </p:txBody>
        </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477" y="4843089"/>
              <a:ext cx="632693" cy="642208"/>
            </a:xfrm>
            <a:prstGeom prst="rect">
              <a:avLst/>
            </a:prstGeom>
          </p:spPr>
        </p:pic>
        <p:grpSp>
          <p:nvGrpSpPr>
            <p:cNvPr id="3" name="Group 2"/>
            <p:cNvGrpSpPr/>
            <p:nvPr/>
          </p:nvGrpSpPr>
          <p:grpSpPr>
            <a:xfrm>
              <a:off x="-740477" y="6071203"/>
              <a:ext cx="926645" cy="642208"/>
              <a:chOff x="-740477" y="6071203"/>
              <a:chExt cx="926645" cy="642208"/>
            </a:xfrm>
          </p:grpSpPr>
          <p:pic>
            <p:nvPicPr>
              <p:cNvPr id="65" name="Picture 6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477" y="6071203"/>
                <a:ext cx="632693" cy="642208"/>
              </a:xfrm>
              <a:prstGeom prst="rect">
                <a:avLst/>
              </a:prstGeom>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6319" y="6071203"/>
                <a:ext cx="632693" cy="642208"/>
              </a:xfrm>
              <a:prstGeom prst="rect">
                <a:avLst/>
              </a:prstGeom>
            </p:spPr>
          </p:pic>
          <p:pic>
            <p:nvPicPr>
              <p:cNvPr id="67" name="Picture 6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525" y="6071203"/>
                <a:ext cx="632693" cy="642208"/>
              </a:xfrm>
              <a:prstGeom prst="rect">
                <a:avLst/>
              </a:prstGeom>
            </p:spPr>
          </p:pic>
        </p:grpSp>
      </p:grpSp>
      <p:grpSp>
        <p:nvGrpSpPr>
          <p:cNvPr id="18" name="Group 17"/>
          <p:cNvGrpSpPr/>
          <p:nvPr/>
        </p:nvGrpSpPr>
        <p:grpSpPr>
          <a:xfrm>
            <a:off x="4069755" y="1422013"/>
            <a:ext cx="3615210" cy="1938992"/>
            <a:chOff x="3851024" y="1345372"/>
            <a:chExt cx="3615210" cy="1938992"/>
          </a:xfrm>
        </p:grpSpPr>
        <p:sp>
          <p:nvSpPr>
            <p:cNvPr id="64" name="TextBox 63"/>
            <p:cNvSpPr txBox="1"/>
            <p:nvPr/>
          </p:nvSpPr>
          <p:spPr>
            <a:xfrm>
              <a:off x="3851024" y="1345372"/>
              <a:ext cx="3115707" cy="1938992"/>
            </a:xfrm>
            <a:prstGeom prst="rect">
              <a:avLst/>
            </a:prstGeom>
            <a:noFill/>
          </p:spPr>
          <p:txBody>
            <a:bodyPr wrap="square" rtlCol="0">
              <a:spAutoFit/>
            </a:bodyPr>
            <a:lstStyle/>
            <a:p>
              <a:r>
                <a:rPr lang="en-GB" sz="4000" dirty="0">
                  <a:solidFill>
                    <a:schemeClr val="bg1"/>
                  </a:solidFill>
                  <a:sym typeface="Wingdings" panose="05000000000000000000" pitchFamily="2" charset="2"/>
                </a:rPr>
                <a:t>Earn &amp; spend on your avatar</a:t>
              </a:r>
              <a:endParaRPr lang="en-GB" sz="4000" dirty="0">
                <a:solidFill>
                  <a:schemeClr val="bg1"/>
                </a:solidFill>
              </a:endParaRPr>
            </a:p>
          </p:txBody>
        </p:sp>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19209" y="2154310"/>
              <a:ext cx="1647025" cy="936667"/>
            </a:xfrm>
            <a:prstGeom prst="rect">
              <a:avLst/>
            </a:prstGeom>
          </p:spPr>
        </p:pic>
      </p:grpSp>
      <p:grpSp>
        <p:nvGrpSpPr>
          <p:cNvPr id="69" name="Group 68"/>
          <p:cNvGrpSpPr/>
          <p:nvPr/>
        </p:nvGrpSpPr>
        <p:grpSpPr>
          <a:xfrm>
            <a:off x="4200352" y="1288529"/>
            <a:ext cx="2985110" cy="2284487"/>
            <a:chOff x="1098476" y="680301"/>
            <a:chExt cx="7217940" cy="5523848"/>
          </a:xfrm>
        </p:grpSpPr>
        <p:grpSp>
          <p:nvGrpSpPr>
            <p:cNvPr id="70" name="Group 69"/>
            <p:cNvGrpSpPr/>
            <p:nvPr/>
          </p:nvGrpSpPr>
          <p:grpSpPr>
            <a:xfrm>
              <a:off x="1098476" y="2063601"/>
              <a:ext cx="7217940" cy="1275836"/>
              <a:chOff x="1098476" y="2063601"/>
              <a:chExt cx="7217940" cy="1275836"/>
            </a:xfrm>
          </p:grpSpPr>
          <p:pic>
            <p:nvPicPr>
              <p:cNvPr id="86" name="Picture 4" descr="C:\Users\Bruno\Dropbox\TTRS\20 characters\Character 7.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59880" y="2063601"/>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C:\Users\Bruno\Dropbox\TTRS\20 characters\Character 9.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40581"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C:\Users\Bruno\Dropbox\TTRS\20 characters\Character 1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79178"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6" descr="C:\Users\Bruno\Dropbox\TTRS\20 characters\Character 2.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98476" y="2063602"/>
                <a:ext cx="1201391" cy="120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1098476" y="3446904"/>
              <a:ext cx="7217940" cy="1275835"/>
              <a:chOff x="1098476" y="3446904"/>
              <a:chExt cx="7217940" cy="1275835"/>
            </a:xfrm>
          </p:grpSpPr>
          <p:pic>
            <p:nvPicPr>
              <p:cNvPr id="82" name="Picture 7" descr="C:\Users\Bruno\Dropbox\TTRS\20 characters\Character 10.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59880"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 descr="C:\Users\Bruno\Dropbox\TTRS\20 characters\Character 12.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40581"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4" descr="C:\Users\Bruno\Dropbox\TTRS\20 characters\Character 17.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98476"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7" descr="C:\Users\Bruno\Dropbox\TTRS\20 characters\Character 4.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79177"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1098476" y="4830206"/>
              <a:ext cx="7217940" cy="1373943"/>
              <a:chOff x="827584" y="4934389"/>
              <a:chExt cx="7759724" cy="1477072"/>
            </a:xfrm>
          </p:grpSpPr>
          <p:pic>
            <p:nvPicPr>
              <p:cNvPr id="78" name="Picture 5" descr="C:\Users\Bruno\Dropbox\TTRS\20 characters\Character 8.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956959"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3" descr="C:\Users\Bruno\Dropbox\TTRS\20 characters\Character 16.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86334"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5" descr="C:\Users\Bruno\Dropbox\TTRS\20 characters\Character 1.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179039" y="5003192"/>
                <a:ext cx="1408269" cy="140826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C:\Users\Bruno\Dropbox\TTRS\20 characters\Character 6.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27584" y="49343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1098476" y="680301"/>
              <a:ext cx="7217940" cy="1275835"/>
              <a:chOff x="827584" y="472989"/>
              <a:chExt cx="7759724" cy="1371600"/>
            </a:xfrm>
          </p:grpSpPr>
          <p:pic>
            <p:nvPicPr>
              <p:cNvPr id="74" name="Picture 12" descr="C:\Users\Bruno\Dropbox\TTRS\20 characters\Character 15.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215708"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Users\Bruno\Dropbox\TTRS\20 characters\Character 13.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08633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1" descr="C:\Users\Bruno\Dropbox\TTRS\20 characters\Character 14.png"/>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956959"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C:\Users\Bruno\Dropbox\TTRS\20 characters\Character 5.pn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2758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978283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1098476" y="680301"/>
            <a:ext cx="7217940" cy="5523848"/>
            <a:chOff x="1098476" y="680301"/>
            <a:chExt cx="7217940" cy="5523848"/>
          </a:xfrm>
        </p:grpSpPr>
        <p:grpSp>
          <p:nvGrpSpPr>
            <p:cNvPr id="40" name="Group 39"/>
            <p:cNvGrpSpPr/>
            <p:nvPr/>
          </p:nvGrpSpPr>
          <p:grpSpPr>
            <a:xfrm>
              <a:off x="1098476" y="2063601"/>
              <a:ext cx="7217940" cy="1275836"/>
              <a:chOff x="1098476" y="2063601"/>
              <a:chExt cx="7217940" cy="1275836"/>
            </a:xfrm>
          </p:grpSpPr>
          <p:pic>
            <p:nvPicPr>
              <p:cNvPr id="56" name="Picture 4" descr="C:\Users\Bruno\Dropbox\TTRS\20 characters\Character 7.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9880" y="2063601"/>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C:\Users\Bruno\Dropbox\TTRS\20 characters\Character 9.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40581"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C:\Users\Bruno\Dropbox\TTRS\20 characters\Character 1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79178"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C:\Users\Bruno\Dropbox\TTRS\20 characters\Character 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98476" y="2063602"/>
                <a:ext cx="1201391" cy="120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1098476" y="3446904"/>
              <a:ext cx="7217940" cy="1275835"/>
              <a:chOff x="1098476" y="3446904"/>
              <a:chExt cx="7217940" cy="1275835"/>
            </a:xfrm>
          </p:grpSpPr>
          <p:pic>
            <p:nvPicPr>
              <p:cNvPr id="52" name="Picture 7" descr="C:\Users\Bruno\Dropbox\TTRS\20 characters\Character 10.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59880"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9" descr="C:\Users\Bruno\Dropbox\TTRS\20 characters\Character 12.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40581"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descr="C:\Users\Bruno\Dropbox\TTRS\20 characters\Character 17.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98476"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7" descr="C:\Users\Bruno\Dropbox\TTRS\20 characters\Character 4.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079177"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1098476" y="4830206"/>
              <a:ext cx="7217940" cy="1373943"/>
              <a:chOff x="827584" y="4934389"/>
              <a:chExt cx="7759724" cy="1477072"/>
            </a:xfrm>
          </p:grpSpPr>
          <p:pic>
            <p:nvPicPr>
              <p:cNvPr id="48" name="Picture 5" descr="C:\Users\Bruno\Dropbox\TTRS\20 characters\Character 8.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956959"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3" descr="C:\Users\Bruno\Dropbox\TTRS\20 characters\Character 16.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086334"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5" descr="C:\Users\Bruno\Dropbox\TTRS\20 characters\Character 1.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179039" y="5003192"/>
                <a:ext cx="1408269" cy="140826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Bruno\Dropbox\TTRS\20 characters\Character 6.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27584" y="49343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p:cNvGrpSpPr/>
            <p:nvPr/>
          </p:nvGrpSpPr>
          <p:grpSpPr>
            <a:xfrm>
              <a:off x="1098476" y="680301"/>
              <a:ext cx="7217940" cy="1275835"/>
              <a:chOff x="827584" y="472989"/>
              <a:chExt cx="7759724" cy="1371600"/>
            </a:xfrm>
          </p:grpSpPr>
          <p:pic>
            <p:nvPicPr>
              <p:cNvPr id="44" name="Picture 12" descr="C:\Users\Bruno\Dropbox\TTRS\20 characters\Character 15.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215708"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C:\Users\Bruno\Dropbox\TTRS\20 characters\Character 13.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8633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 descr="C:\Users\Bruno\Dropbox\TTRS\20 characters\Character 14.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956959"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8" descr="C:\Users\Bruno\Dropbox\TTRS\20 characters\Character 5.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2758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1" name="Picture 30" descr="... | Free Stock Photo | Illustration of a laptop computer | # 17119"/>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408124" y="485751"/>
            <a:ext cx="927025" cy="927025"/>
          </a:xfrm>
          <a:prstGeom prst="rect">
            <a:avLst/>
          </a:prstGeom>
        </p:spPr>
      </p:pic>
    </p:spTree>
    <p:extLst>
      <p:ext uri="{BB962C8B-B14F-4D97-AF65-F5344CB8AC3E}">
        <p14:creationId xmlns:p14="http://schemas.microsoft.com/office/powerpoint/2010/main" val="3054635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755576" y="1268760"/>
            <a:ext cx="7632848" cy="4752528"/>
          </a:xfrm>
        </p:spPr>
        <p:txBody>
          <a:bodyPr>
            <a:noAutofit/>
          </a:bodyPr>
          <a:lstStyle/>
          <a:p>
            <a:r>
              <a:rPr lang="en-GB" sz="7200" dirty="0">
                <a:solidFill>
                  <a:schemeClr val="bg1"/>
                </a:solidFill>
              </a:rPr>
              <a:t>Why is it important to know your times tables off by heart?</a:t>
            </a:r>
            <a:endParaRPr lang="en-GB" sz="8800" dirty="0">
              <a:solidFill>
                <a:schemeClr val="bg1"/>
              </a:solidFill>
            </a:endParaRP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3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3" name="Picture 7" descr="C:\Users\Bruno\Dropbox\TTRS\Avatars\Gareth\Guitar\Guitar-1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80684" y="1655717"/>
            <a:ext cx="3861106" cy="38611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9"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Bruno\Dropbox\TTRS\Avatars\Gareth\Guitar\Guitar-16.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35538" y="427346"/>
            <a:ext cx="2918098" cy="291809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runo\Dropbox\TTRS\Avatars\Gareth\Guitar\Guitar-18.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011237" y="375783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runo\Dropbox\TTRS\Avatars\Gareth\Guitar\Guitar-01-3.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011236" y="249271"/>
            <a:ext cx="3213649" cy="321364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Bruno\Dropbox\TTRS\Avatars\Gareth\Guitar\Guitar-05-2.p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27290" y="3472909"/>
            <a:ext cx="3426325" cy="34263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Bruno\Dropbox\TTRS\Avatars\Gareth\Guitar\Guitar-06-1.pn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03212" y="3586270"/>
            <a:ext cx="3168352" cy="316835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Bruno\Dropbox\TTRS\Avatars\Gareth\Guitar\Guitar-13.pn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564432" y="44438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Bruno\Dropbox\TTRS\Avatars\Gareth\Guitar\Guitar-14.pn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80528" y="63066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Bruno\Dropbox\TTRS\Avatars\Gareth\Guitar\Guitar-19.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5796136" y="375732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3" name="Speech Bubble: Rectangle with Corners Rounded 12"/>
          <p:cNvSpPr/>
          <p:nvPr/>
        </p:nvSpPr>
        <p:spPr>
          <a:xfrm>
            <a:off x="2363924" y="591023"/>
            <a:ext cx="4116016" cy="1336354"/>
          </a:xfrm>
          <a:prstGeom prst="wedgeRoundRectCallout">
            <a:avLst>
              <a:gd name="adj1" fmla="val -20936"/>
              <a:gd name="adj2" fmla="val 94073"/>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Your teacher will now explain the next steps.</a:t>
            </a:r>
          </a:p>
        </p:txBody>
      </p:sp>
      <p:pic>
        <p:nvPicPr>
          <p:cNvPr id="14" name="Picture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78378" y="2160333"/>
            <a:ext cx="3491610" cy="4337594"/>
          </a:xfrm>
          <a:prstGeom prst="rect">
            <a:avLst/>
          </a:prstGeom>
        </p:spPr>
      </p:pic>
      <p:sp>
        <p:nvSpPr>
          <p:cNvPr id="15" name="Speech Bubble: Rectangle with Corners Rounded 14"/>
          <p:cNvSpPr/>
          <p:nvPr/>
        </p:nvSpPr>
        <p:spPr>
          <a:xfrm>
            <a:off x="4490879" y="2041728"/>
            <a:ext cx="1989061" cy="645792"/>
          </a:xfrm>
          <a:prstGeom prst="wedgeRoundRectCallout">
            <a:avLst>
              <a:gd name="adj1" fmla="val -93552"/>
              <a:gd name="adj2" fmla="val 36149"/>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Enjoy!</a:t>
            </a:r>
          </a:p>
        </p:txBody>
      </p:sp>
    </p:spTree>
    <p:extLst>
      <p:ext uri="{BB962C8B-B14F-4D97-AF65-F5344CB8AC3E}">
        <p14:creationId xmlns:p14="http://schemas.microsoft.com/office/powerpoint/2010/main" val="22043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30444" y="764704"/>
            <a:ext cx="5022893" cy="5078313"/>
          </a:xfrm>
          <a:prstGeom prst="rect">
            <a:avLst/>
          </a:prstGeom>
          <a:noFill/>
        </p:spPr>
        <p:txBody>
          <a:bodyPr wrap="square" rtlCol="0">
            <a:spAutoFit/>
          </a:bodyPr>
          <a:lstStyle/>
          <a:p>
            <a:r>
              <a:rPr lang="en-GB" sz="3600" dirty="0">
                <a:solidFill>
                  <a:schemeClr val="bg1"/>
                </a:solidFill>
              </a:rPr>
              <a:t>The next few slides, including this one, are hidden. </a:t>
            </a:r>
          </a:p>
          <a:p>
            <a:r>
              <a:rPr lang="en-GB" sz="3600" dirty="0">
                <a:solidFill>
                  <a:schemeClr val="bg1"/>
                </a:solidFill>
              </a:rPr>
              <a:t>If you decide you want to use any of them, you can unhide them by right-clicking on the thumbnail and then pressing ‘Hide Slide’ at the bottom.</a:t>
            </a:r>
          </a:p>
        </p:txBody>
      </p: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4345" y="980728"/>
            <a:ext cx="2689560" cy="4536504"/>
          </a:xfrm>
          <a:prstGeom prst="rect">
            <a:avLst/>
          </a:prstGeom>
        </p:spPr>
      </p:pic>
    </p:spTree>
    <p:extLst>
      <p:ext uri="{BB962C8B-B14F-4D97-AF65-F5344CB8AC3E}">
        <p14:creationId xmlns:p14="http://schemas.microsoft.com/office/powerpoint/2010/main" val="118205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620688"/>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pad templat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2833575" y="1321996"/>
            <a:ext cx="5709137" cy="4431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727407" y="953961"/>
            <a:ext cx="3459818" cy="936104"/>
          </a:xfrm>
        </p:spPr>
        <p:txBody>
          <a:bodyPr anchor="t">
            <a:normAutofit/>
          </a:bodyPr>
          <a:lstStyle/>
          <a:p>
            <a:pPr marL="174625" indent="-174625" algn="l"/>
            <a:r>
              <a:rPr lang="en-GB" b="1" dirty="0">
                <a:solidFill>
                  <a:schemeClr val="bg1"/>
                </a:solidFill>
                <a:latin typeface="Rock" panose="00000400000000000000" pitchFamily="2" charset="0"/>
              </a:rPr>
              <a:t>App</a:t>
            </a:r>
            <a:endParaRPr lang="en-GB" dirty="0">
              <a:solidFill>
                <a:schemeClr val="bg1"/>
              </a:solidFill>
              <a:latin typeface="+mn-lt"/>
              <a:ea typeface="+mn-ea"/>
              <a:cs typeface="+mn-cs"/>
            </a:endParaRPr>
          </a:p>
        </p:txBody>
      </p:sp>
      <p:sp>
        <p:nvSpPr>
          <p:cNvPr id="55" name="TextBox 54"/>
          <p:cNvSpPr txBox="1"/>
          <p:nvPr/>
        </p:nvSpPr>
        <p:spPr>
          <a:xfrm>
            <a:off x="4375387" y="2001880"/>
            <a:ext cx="2714401" cy="2585323"/>
          </a:xfrm>
          <a:prstGeom prst="rect">
            <a:avLst/>
          </a:prstGeom>
          <a:noFill/>
        </p:spPr>
        <p:txBody>
          <a:bodyPr wrap="square" rtlCol="0">
            <a:spAutoFit/>
          </a:bodyPr>
          <a:lstStyle/>
          <a:p>
            <a:pPr algn="ctr"/>
            <a:r>
              <a:rPr lang="en-GB" sz="5400" dirty="0">
                <a:solidFill>
                  <a:schemeClr val="bg1"/>
                </a:solidFill>
                <a:sym typeface="Wingdings" panose="05000000000000000000" pitchFamily="2" charset="2"/>
              </a:rPr>
              <a:t></a:t>
            </a:r>
          </a:p>
          <a:p>
            <a:pPr algn="ctr"/>
            <a:r>
              <a:rPr lang="en-GB" sz="5400" dirty="0">
                <a:solidFill>
                  <a:schemeClr val="bg1"/>
                </a:solidFill>
              </a:rPr>
              <a:t>1 minute games</a:t>
            </a:r>
          </a:p>
        </p:txBody>
      </p:sp>
      <p:grpSp>
        <p:nvGrpSpPr>
          <p:cNvPr id="14" name="Group 13"/>
          <p:cNvGrpSpPr/>
          <p:nvPr/>
        </p:nvGrpSpPr>
        <p:grpSpPr>
          <a:xfrm>
            <a:off x="3590275" y="1846709"/>
            <a:ext cx="4313612" cy="3169262"/>
            <a:chOff x="-4313612" y="4843089"/>
            <a:chExt cx="4313612" cy="3169262"/>
          </a:xfrm>
        </p:grpSpPr>
        <p:sp>
          <p:nvSpPr>
            <p:cNvPr id="63" name="TextBox 62"/>
            <p:cNvSpPr txBox="1"/>
            <p:nvPr/>
          </p:nvSpPr>
          <p:spPr>
            <a:xfrm>
              <a:off x="-4313612" y="4843089"/>
              <a:ext cx="4313612" cy="2554545"/>
            </a:xfrm>
            <a:prstGeom prst="rect">
              <a:avLst/>
            </a:prstGeom>
            <a:noFill/>
          </p:spPr>
          <p:txBody>
            <a:bodyPr wrap="square" rtlCol="0">
              <a:spAutoFit/>
            </a:bodyPr>
            <a:lstStyle/>
            <a:p>
              <a:pPr algn="ctr"/>
              <a:r>
                <a:rPr lang="en-GB" sz="4000" dirty="0">
                  <a:solidFill>
                    <a:schemeClr val="bg1"/>
                  </a:solidFill>
                  <a:sym typeface="Wingdings" panose="05000000000000000000" pitchFamily="2" charset="2"/>
                </a:rPr>
                <a:t>Single player</a:t>
              </a:r>
            </a:p>
            <a:p>
              <a:pPr algn="ctr"/>
              <a:endParaRPr lang="en-GB" sz="4000" dirty="0">
                <a:solidFill>
                  <a:schemeClr val="bg1"/>
                </a:solidFill>
                <a:sym typeface="Wingdings" panose="05000000000000000000" pitchFamily="2" charset="2"/>
              </a:endParaRPr>
            </a:p>
            <a:p>
              <a:pPr algn="ctr"/>
              <a:r>
                <a:rPr lang="en-GB" sz="4000" dirty="0">
                  <a:solidFill>
                    <a:schemeClr val="bg1"/>
                  </a:solidFill>
                  <a:sym typeface="Wingdings" panose="05000000000000000000" pitchFamily="2" charset="2"/>
                </a:rPr>
                <a:t>Or</a:t>
              </a:r>
            </a:p>
            <a:p>
              <a:pPr algn="ctr"/>
              <a:r>
                <a:rPr lang="en-GB" sz="4000" dirty="0">
                  <a:solidFill>
                    <a:schemeClr val="bg1"/>
                  </a:solidFill>
                  <a:sym typeface="Wingdings" panose="05000000000000000000" pitchFamily="2" charset="2"/>
                </a:rPr>
                <a:t>Multi-player</a:t>
              </a:r>
              <a:endParaRPr lang="en-GB" sz="4000" dirty="0">
                <a:solidFill>
                  <a:schemeClr val="bg1"/>
                </a:solidFill>
              </a:endParaRPr>
            </a:p>
          </p:txBody>
        </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72561" y="5525992"/>
              <a:ext cx="632693" cy="642208"/>
            </a:xfrm>
            <a:prstGeom prst="rect">
              <a:avLst/>
            </a:prstGeom>
          </p:spPr>
        </p:pic>
        <p:grpSp>
          <p:nvGrpSpPr>
            <p:cNvPr id="3" name="Group 2"/>
            <p:cNvGrpSpPr/>
            <p:nvPr/>
          </p:nvGrpSpPr>
          <p:grpSpPr>
            <a:xfrm>
              <a:off x="-2675945" y="7370143"/>
              <a:ext cx="926645" cy="642208"/>
              <a:chOff x="-2675945" y="7370143"/>
              <a:chExt cx="926645" cy="642208"/>
            </a:xfrm>
          </p:grpSpPr>
          <p:pic>
            <p:nvPicPr>
              <p:cNvPr id="65" name="Picture 6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75945" y="7370143"/>
                <a:ext cx="632693" cy="642208"/>
              </a:xfrm>
              <a:prstGeom prst="rect">
                <a:avLst/>
              </a:prstGeom>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41787" y="7370143"/>
                <a:ext cx="632693" cy="642208"/>
              </a:xfrm>
              <a:prstGeom prst="rect">
                <a:avLst/>
              </a:prstGeom>
            </p:spPr>
          </p:pic>
          <p:pic>
            <p:nvPicPr>
              <p:cNvPr id="67" name="Picture 6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81993" y="7370143"/>
                <a:ext cx="632693" cy="642208"/>
              </a:xfrm>
              <a:prstGeom prst="rect">
                <a:avLst/>
              </a:prstGeom>
            </p:spPr>
          </p:pic>
        </p:grpSp>
      </p:grpSp>
      <p:grpSp>
        <p:nvGrpSpPr>
          <p:cNvPr id="18" name="Group 17"/>
          <p:cNvGrpSpPr/>
          <p:nvPr/>
        </p:nvGrpSpPr>
        <p:grpSpPr>
          <a:xfrm>
            <a:off x="4199756" y="1815103"/>
            <a:ext cx="2924360" cy="3023580"/>
            <a:chOff x="3851024" y="1345372"/>
            <a:chExt cx="3115707" cy="3221417"/>
          </a:xfrm>
        </p:grpSpPr>
        <p:sp>
          <p:nvSpPr>
            <p:cNvPr id="64" name="TextBox 63"/>
            <p:cNvSpPr txBox="1"/>
            <p:nvPr/>
          </p:nvSpPr>
          <p:spPr>
            <a:xfrm>
              <a:off x="3851024" y="1345372"/>
              <a:ext cx="3115707" cy="2262612"/>
            </a:xfrm>
            <a:prstGeom prst="rect">
              <a:avLst/>
            </a:prstGeom>
            <a:noFill/>
          </p:spPr>
          <p:txBody>
            <a:bodyPr wrap="square" rtlCol="0">
              <a:spAutoFit/>
            </a:bodyPr>
            <a:lstStyle/>
            <a:p>
              <a:pPr algn="ctr"/>
              <a:r>
                <a:rPr lang="en-GB" sz="4400" dirty="0">
                  <a:solidFill>
                    <a:schemeClr val="bg1"/>
                  </a:solidFill>
                  <a:sym typeface="Wingdings" panose="05000000000000000000" pitchFamily="2" charset="2"/>
                </a:rPr>
                <a:t>Earn &amp; spend on your avatar</a:t>
              </a:r>
              <a:endParaRPr lang="en-GB" sz="4400" dirty="0">
                <a:solidFill>
                  <a:schemeClr val="bg1"/>
                </a:solidFill>
              </a:endParaRPr>
            </a:p>
          </p:txBody>
        </p:sp>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74521" y="3630122"/>
              <a:ext cx="1647025" cy="936667"/>
            </a:xfrm>
            <a:prstGeom prst="rect">
              <a:avLst/>
            </a:prstGeom>
          </p:spPr>
        </p:pic>
      </p:grpSp>
      <p:grpSp>
        <p:nvGrpSpPr>
          <p:cNvPr id="69" name="Group 68"/>
          <p:cNvGrpSpPr/>
          <p:nvPr/>
        </p:nvGrpSpPr>
        <p:grpSpPr>
          <a:xfrm>
            <a:off x="4200352" y="2246471"/>
            <a:ext cx="2985110" cy="2284487"/>
            <a:chOff x="1098476" y="680301"/>
            <a:chExt cx="7217940" cy="5523848"/>
          </a:xfrm>
        </p:grpSpPr>
        <p:grpSp>
          <p:nvGrpSpPr>
            <p:cNvPr id="70" name="Group 69"/>
            <p:cNvGrpSpPr/>
            <p:nvPr/>
          </p:nvGrpSpPr>
          <p:grpSpPr>
            <a:xfrm>
              <a:off x="1098476" y="2063601"/>
              <a:ext cx="7217940" cy="1275836"/>
              <a:chOff x="1098476" y="2063601"/>
              <a:chExt cx="7217940" cy="1275836"/>
            </a:xfrm>
          </p:grpSpPr>
          <p:pic>
            <p:nvPicPr>
              <p:cNvPr id="86" name="Picture 4" descr="C:\Users\Bruno\Dropbox\TTRS\20 characters\Character 7.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59880" y="2063601"/>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C:\Users\Bruno\Dropbox\TTRS\20 characters\Character 9.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40581"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C:\Users\Bruno\Dropbox\TTRS\20 characters\Character 1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79178"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6" descr="C:\Users\Bruno\Dropbox\TTRS\20 characters\Character 2.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98476" y="2063602"/>
                <a:ext cx="1201391" cy="120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1098476" y="3446904"/>
              <a:ext cx="7217940" cy="1275835"/>
              <a:chOff x="1098476" y="3446904"/>
              <a:chExt cx="7217940" cy="1275835"/>
            </a:xfrm>
          </p:grpSpPr>
          <p:pic>
            <p:nvPicPr>
              <p:cNvPr id="82" name="Picture 7" descr="C:\Users\Bruno\Dropbox\TTRS\20 characters\Character 10.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59880"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 descr="C:\Users\Bruno\Dropbox\TTRS\20 characters\Character 12.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40581"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4" descr="C:\Users\Bruno\Dropbox\TTRS\20 characters\Character 17.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98476"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7" descr="C:\Users\Bruno\Dropbox\TTRS\20 characters\Character 4.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79177"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1098476" y="4830206"/>
              <a:ext cx="7217940" cy="1373943"/>
              <a:chOff x="827584" y="4934389"/>
              <a:chExt cx="7759724" cy="1477072"/>
            </a:xfrm>
          </p:grpSpPr>
          <p:pic>
            <p:nvPicPr>
              <p:cNvPr id="78" name="Picture 5" descr="C:\Users\Bruno\Dropbox\TTRS\20 characters\Character 8.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956959"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3" descr="C:\Users\Bruno\Dropbox\TTRS\20 characters\Character 16.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86334"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5" descr="C:\Users\Bruno\Dropbox\TTRS\20 characters\Character 1.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179039" y="5003192"/>
                <a:ext cx="1408269" cy="140826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C:\Users\Bruno\Dropbox\TTRS\20 characters\Character 6.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27584" y="49343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1098476" y="680301"/>
              <a:ext cx="7217940" cy="1275835"/>
              <a:chOff x="827584" y="472989"/>
              <a:chExt cx="7759724" cy="1371600"/>
            </a:xfrm>
          </p:grpSpPr>
          <p:pic>
            <p:nvPicPr>
              <p:cNvPr id="74" name="Picture 12" descr="C:\Users\Bruno\Dropbox\TTRS\20 characters\Character 15.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215708"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Users\Bruno\Dropbox\TTRS\20 characters\Character 13.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08633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1" descr="C:\Users\Bruno\Dropbox\TTRS\20 characters\Character 14.png"/>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956959"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C:\Users\Bruno\Dropbox\TTRS\20 characters\Character 5.pn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2758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3" name="Picture 1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63564" y="1814212"/>
            <a:ext cx="2262737" cy="1591965"/>
          </a:xfrm>
          <a:prstGeom prst="rect">
            <a:avLst/>
          </a:prstGeom>
        </p:spPr>
      </p:pic>
    </p:spTree>
    <p:extLst>
      <p:ext uri="{BB962C8B-B14F-4D97-AF65-F5344CB8AC3E}">
        <p14:creationId xmlns:p14="http://schemas.microsoft.com/office/powerpoint/2010/main" val="2068156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5532243" y="1721446"/>
            <a:ext cx="3110890" cy="44438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sz="2400" dirty="0">
                <a:solidFill>
                  <a:schemeClr val="bg1"/>
                </a:solidFill>
              </a:rPr>
              <a:t>Remember to cross-multiply!</a:t>
            </a:r>
          </a:p>
          <a:p>
            <a:endParaRPr lang="en-GB" sz="2400" dirty="0">
              <a:solidFill>
                <a:schemeClr val="bg1"/>
              </a:solidFill>
            </a:endParaRPr>
          </a:p>
          <a:p>
            <a:r>
              <a:rPr lang="en-GB" sz="2400" dirty="0">
                <a:solidFill>
                  <a:schemeClr val="bg1"/>
                </a:solidFill>
              </a:rPr>
              <a:t>You can start with your favourite rows or favourite columns.</a:t>
            </a:r>
          </a:p>
          <a:p>
            <a:endParaRPr lang="en-GB" sz="2400" dirty="0">
              <a:solidFill>
                <a:schemeClr val="bg1"/>
              </a:solidFill>
            </a:endParaRPr>
          </a:p>
          <a:p>
            <a:r>
              <a:rPr lang="en-GB" sz="2400" dirty="0">
                <a:solidFill>
                  <a:schemeClr val="bg1"/>
                </a:solidFill>
              </a:rPr>
              <a:t>5 minute time limit.</a:t>
            </a:r>
          </a:p>
          <a:p>
            <a:endParaRPr lang="en-GB" sz="2400" dirty="0">
              <a:solidFill>
                <a:schemeClr val="bg1"/>
              </a:solidFill>
            </a:endParaRPr>
          </a:p>
          <a:p>
            <a:r>
              <a:rPr lang="en-GB" sz="2400" dirty="0">
                <a:solidFill>
                  <a:schemeClr val="bg1"/>
                </a:solidFill>
              </a:rPr>
              <a:t>Start when the teacher says</a:t>
            </a:r>
          </a:p>
        </p:txBody>
      </p:sp>
      <p:sp>
        <p:nvSpPr>
          <p:cNvPr id="14" name="Title 1"/>
          <p:cNvSpPr>
            <a:spLocks noGrp="1"/>
          </p:cNvSpPr>
          <p:nvPr>
            <p:ph type="ctrTitle"/>
          </p:nvPr>
        </p:nvSpPr>
        <p:spPr>
          <a:xfrm>
            <a:off x="991656" y="620689"/>
            <a:ext cx="4896544" cy="1080120"/>
          </a:xfrm>
        </p:spPr>
        <p:txBody>
          <a:bodyPr>
            <a:normAutofit/>
          </a:bodyPr>
          <a:lstStyle/>
          <a:p>
            <a:pPr algn="l"/>
            <a:r>
              <a:rPr lang="en-GB" sz="5400" b="1" dirty="0">
                <a:solidFill>
                  <a:schemeClr val="bg1"/>
                </a:solidFill>
                <a:latin typeface="Rock" panose="00000400000000000000" pitchFamily="2" charset="0"/>
              </a:rPr>
              <a:t>Baseline Quiz</a:t>
            </a:r>
          </a:p>
        </p:txBody>
      </p:sp>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9804" y="1700808"/>
            <a:ext cx="4368088" cy="4320478"/>
          </a:xfrm>
          <a:prstGeom prst="rect">
            <a:avLst/>
          </a:prstGeom>
        </p:spPr>
      </p:pic>
    </p:spTree>
    <p:extLst>
      <p:ext uri="{BB962C8B-B14F-4D97-AF65-F5344CB8AC3E}">
        <p14:creationId xmlns:p14="http://schemas.microsoft.com/office/powerpoint/2010/main" val="2866303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Title 1"/>
          <p:cNvSpPr>
            <a:spLocks noGrp="1"/>
          </p:cNvSpPr>
          <p:nvPr>
            <p:ph type="ctrTitle"/>
          </p:nvPr>
        </p:nvSpPr>
        <p:spPr>
          <a:xfrm>
            <a:off x="743304" y="894452"/>
            <a:ext cx="4608512" cy="4982244"/>
          </a:xfrm>
        </p:spPr>
        <p:txBody>
          <a:bodyPr anchor="t">
            <a:normAutofit fontScale="90000"/>
          </a:bodyPr>
          <a:lstStyle/>
          <a:p>
            <a:r>
              <a:rPr lang="en-GB" dirty="0">
                <a:solidFill>
                  <a:schemeClr val="bg1"/>
                </a:solidFill>
              </a:rPr>
              <a:t>Knowing your times tables off by heart is like being able to play a guitar behind your head – it makes you a rock star... a </a:t>
            </a:r>
            <a:br>
              <a:rPr lang="en-GB" dirty="0">
                <a:solidFill>
                  <a:schemeClr val="bg1"/>
                </a:solidFill>
              </a:rPr>
            </a:br>
            <a:r>
              <a:rPr lang="en-GB" sz="4900" dirty="0">
                <a:solidFill>
                  <a:schemeClr val="bg1"/>
                </a:solidFill>
                <a:latin typeface="Rock" panose="00000400000000000000" pitchFamily="2" charset="0"/>
              </a:rPr>
              <a:t>Times Table</a:t>
            </a:r>
            <a:br>
              <a:rPr lang="en-GB" sz="4900" dirty="0">
                <a:solidFill>
                  <a:schemeClr val="bg1"/>
                </a:solidFill>
                <a:latin typeface="Rock" panose="00000400000000000000" pitchFamily="2" charset="0"/>
              </a:rPr>
            </a:br>
            <a:r>
              <a:rPr lang="en-GB" sz="4900" dirty="0">
                <a:solidFill>
                  <a:schemeClr val="bg1"/>
                </a:solidFill>
                <a:latin typeface="Rock" panose="00000400000000000000" pitchFamily="2" charset="0"/>
              </a:rPr>
              <a:t>Rock Star</a:t>
            </a:r>
            <a:r>
              <a:rPr lang="en-GB" sz="4900" dirty="0">
                <a:solidFill>
                  <a:schemeClr val="bg1"/>
                </a:solidFill>
              </a:rPr>
              <a:t>!</a:t>
            </a:r>
            <a:endParaRPr lang="en-GB" b="1" dirty="0">
              <a:solidFill>
                <a:schemeClr val="bg1"/>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email">
            <a:clrChange>
              <a:clrFrom>
                <a:srgbClr val="6C736B"/>
              </a:clrFrom>
              <a:clrTo>
                <a:srgbClr val="6C736B">
                  <a:alpha val="0"/>
                </a:srgbClr>
              </a:clrTo>
            </a:clrChange>
            <a:extLst>
              <a:ext uri="{28A0092B-C50C-407E-A947-70E740481C1C}">
                <a14:useLocalDpi xmlns:a14="http://schemas.microsoft.com/office/drawing/2010/main"/>
              </a:ext>
            </a:extLst>
          </a:blip>
          <a:stretch>
            <a:fillRect/>
          </a:stretch>
        </p:blipFill>
        <p:spPr>
          <a:xfrm>
            <a:off x="4283968" y="980728"/>
            <a:ext cx="5013176" cy="5013176"/>
          </a:xfrm>
          <a:prstGeom prst="rect">
            <a:avLst/>
          </a:prstGeom>
        </p:spPr>
      </p:pic>
    </p:spTree>
    <p:extLst>
      <p:ext uri="{BB962C8B-B14F-4D97-AF65-F5344CB8AC3E}">
        <p14:creationId xmlns:p14="http://schemas.microsoft.com/office/powerpoint/2010/main" val="353535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0" y="2852936"/>
            <a:ext cx="9144000" cy="4869161"/>
          </a:xfrm>
          <a:prstGeom prst="rect">
            <a:avLst/>
          </a:prstGeom>
        </p:spPr>
      </p:pic>
      <p:sp>
        <p:nvSpPr>
          <p:cNvPr id="13" name="Rectangle 12"/>
          <p:cNvSpPr/>
          <p:nvPr/>
        </p:nvSpPr>
        <p:spPr>
          <a:xfrm>
            <a:off x="0" y="0"/>
            <a:ext cx="9144000" cy="285293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23528" y="160338"/>
            <a:ext cx="8532168" cy="4401205"/>
          </a:xfrm>
          <a:prstGeom prst="rect">
            <a:avLst/>
          </a:prstGeom>
        </p:spPr>
        <p:txBody>
          <a:bodyPr wrap="square">
            <a:spAutoFit/>
          </a:bodyPr>
          <a:lstStyle/>
          <a:p>
            <a:pPr algn="ctr"/>
            <a:r>
              <a:rPr lang="en-GB" sz="4000" dirty="0"/>
              <a:t>I've played in some amazing concert venues in my time and let me tell you, performing to a crowd of 90,000 screaming fans gives you the most incredible feeling; the only thing I can compare it to is the feeling I get from knowing my multiplication facts.</a:t>
            </a:r>
          </a:p>
        </p:txBody>
      </p:sp>
    </p:spTree>
    <p:extLst>
      <p:ext uri="{BB962C8B-B14F-4D97-AF65-F5344CB8AC3E}">
        <p14:creationId xmlns:p14="http://schemas.microsoft.com/office/powerpoint/2010/main" val="882506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p:nvSpPr>
        <p:spPr>
          <a:xfrm>
            <a:off x="723947" y="763760"/>
            <a:ext cx="8123483" cy="5509200"/>
          </a:xfrm>
          <a:prstGeom prst="rect">
            <a:avLst/>
          </a:prstGeom>
        </p:spPr>
        <p:txBody>
          <a:bodyPr wrap="square">
            <a:spAutoFit/>
          </a:bodyPr>
          <a:lstStyle/>
          <a:p>
            <a:r>
              <a:rPr lang="en-GB" sz="4400" dirty="0">
                <a:solidFill>
                  <a:prstClr val="white"/>
                </a:solidFill>
              </a:rPr>
              <a:t>Speak to any of my rock legend friends, McCartney, Hendrix, Bono, Collins, Springsteen, Rose, etc.,</a:t>
            </a:r>
            <a:br>
              <a:rPr lang="en-GB" sz="4400" dirty="0">
                <a:solidFill>
                  <a:prstClr val="white"/>
                </a:solidFill>
              </a:rPr>
            </a:br>
            <a:r>
              <a:rPr lang="en-GB" sz="4400" dirty="0">
                <a:solidFill>
                  <a:prstClr val="white"/>
                </a:solidFill>
              </a:rPr>
              <a:t>and they will tell you the hours they spent practising guitar chords and drumming riffs. It's just the</a:t>
            </a:r>
            <a:br>
              <a:rPr lang="en-GB" sz="4400" dirty="0">
                <a:solidFill>
                  <a:prstClr val="white"/>
                </a:solidFill>
              </a:rPr>
            </a:br>
            <a:r>
              <a:rPr lang="en-GB" sz="4400" dirty="0">
                <a:solidFill>
                  <a:prstClr val="white"/>
                </a:solidFill>
              </a:rPr>
              <a:t>same with times tables – all wannabe rock stars need to</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137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755576" y="648219"/>
            <a:ext cx="7952509" cy="5509200"/>
          </a:xfrm>
          <a:prstGeom prst="rect">
            <a:avLst/>
          </a:prstGeom>
        </p:spPr>
        <p:txBody>
          <a:bodyPr wrap="square">
            <a:spAutoFit/>
          </a:bodyPr>
          <a:lstStyle/>
          <a:p>
            <a:r>
              <a:rPr lang="en-GB" sz="4400" dirty="0">
                <a:solidFill>
                  <a:prstClr val="white"/>
                </a:solidFill>
              </a:rPr>
              <a:t>practise and practise and practise.</a:t>
            </a:r>
            <a:br>
              <a:rPr lang="en-GB" sz="4400" dirty="0">
                <a:solidFill>
                  <a:prstClr val="white"/>
                </a:solidFill>
              </a:rPr>
            </a:br>
            <a:r>
              <a:rPr lang="en-GB" sz="4400" dirty="0">
                <a:solidFill>
                  <a:prstClr val="white"/>
                </a:solidFill>
              </a:rPr>
              <a:t>So, I say to you, pick up your hairbrush, your air guitar and your pots-and-pans </a:t>
            </a:r>
            <a:r>
              <a:rPr lang="en-GB" sz="4400" dirty="0" err="1">
                <a:solidFill>
                  <a:prstClr val="white"/>
                </a:solidFill>
              </a:rPr>
              <a:t>drumkit</a:t>
            </a:r>
            <a:r>
              <a:rPr lang="en-GB" sz="4400" dirty="0">
                <a:solidFill>
                  <a:prstClr val="white"/>
                </a:solidFill>
              </a:rPr>
              <a:t>, get your friends together and start making music! And while you're at it, why not learn your times tables?</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5574429"/>
            <a:ext cx="4176464" cy="646331"/>
          </a:xfrm>
          <a:prstGeom prst="rect">
            <a:avLst/>
          </a:prstGeom>
          <a:noFill/>
        </p:spPr>
        <p:txBody>
          <a:bodyPr wrap="square" rtlCol="0">
            <a:spAutoFit/>
          </a:bodyPr>
          <a:lstStyle/>
          <a:p>
            <a:pPr algn="r"/>
            <a:r>
              <a:rPr lang="en-GB" sz="3600" dirty="0">
                <a:solidFill>
                  <a:schemeClr val="bg1"/>
                </a:solidFill>
                <a:latin typeface="aaaiight! fat" panose="020C0503000000020003" pitchFamily="34" charset="0"/>
              </a:rPr>
              <a:t>Ziggy Stardust</a:t>
            </a:r>
          </a:p>
        </p:txBody>
      </p:sp>
    </p:spTree>
    <p:extLst>
      <p:ext uri="{BB962C8B-B14F-4D97-AF65-F5344CB8AC3E}">
        <p14:creationId xmlns:p14="http://schemas.microsoft.com/office/powerpoint/2010/main" val="3782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4772985" y="665790"/>
            <a:ext cx="3473258" cy="359072"/>
          </a:xfrm>
        </p:spPr>
        <p:txBody>
          <a:bodyPr>
            <a:noAutofit/>
          </a:bodyPr>
          <a:lstStyle/>
          <a:p>
            <a:pPr algn="l"/>
            <a:r>
              <a:rPr lang="en-GB" sz="2000" dirty="0">
                <a:solidFill>
                  <a:schemeClr val="bg1"/>
                </a:solidFill>
              </a:rPr>
              <a:t>How much can you improve?</a:t>
            </a:r>
          </a:p>
        </p:txBody>
      </p:sp>
      <p:pic>
        <p:nvPicPr>
          <p:cNvPr id="10242" name="Picture 2">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94963" y="1024862"/>
            <a:ext cx="3576187" cy="220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4772985" y="3450624"/>
            <a:ext cx="1797026" cy="359807"/>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chemeClr val="bg1"/>
                </a:solidFill>
              </a:rPr>
              <a:t>High Score</a:t>
            </a:r>
          </a:p>
        </p:txBody>
      </p:sp>
      <p:pic>
        <p:nvPicPr>
          <p:cNvPr id="14" name="Picture 13">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94961" y="3810431"/>
            <a:ext cx="3893255" cy="2195990"/>
          </a:xfrm>
          <a:prstGeom prst="rect">
            <a:avLst/>
          </a:prstGeom>
          <a:noFill/>
          <a:ln>
            <a:noFill/>
          </a:ln>
        </p:spPr>
      </p:pic>
      <p:sp>
        <p:nvSpPr>
          <p:cNvPr id="15" name="Title 1"/>
          <p:cNvSpPr txBox="1">
            <a:spLocks/>
          </p:cNvSpPr>
          <p:nvPr/>
        </p:nvSpPr>
        <p:spPr>
          <a:xfrm>
            <a:off x="851259" y="3378499"/>
            <a:ext cx="3607041"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chemeClr val="bg1"/>
                </a:solidFill>
              </a:rPr>
              <a:t>What is it like to be a Rock God?</a:t>
            </a:r>
          </a:p>
        </p:txBody>
      </p:sp>
      <p:pic>
        <p:nvPicPr>
          <p:cNvPr id="16" name="Picture 2">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25379" y="3795278"/>
            <a:ext cx="3617047" cy="223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867505" y="584320"/>
            <a:ext cx="3905480" cy="4680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chemeClr val="bg1"/>
                </a:solidFill>
              </a:rPr>
              <a:t>Times Tables Rock Stars intro</a:t>
            </a:r>
          </a:p>
        </p:txBody>
      </p:sp>
      <p:pic>
        <p:nvPicPr>
          <p:cNvPr id="19" name="Picture 18">
            <a:hlinkClick r:id="rId13"/>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92413" y="1052373"/>
            <a:ext cx="3692061" cy="2178722"/>
          </a:xfrm>
          <a:prstGeom prst="rect">
            <a:avLst/>
          </a:prstGeom>
          <a:noFill/>
          <a:ln>
            <a:noFill/>
          </a:ln>
        </p:spPr>
      </p:pic>
    </p:spTree>
    <p:extLst>
      <p:ext uri="{BB962C8B-B14F-4D97-AF65-F5344CB8AC3E}">
        <p14:creationId xmlns:p14="http://schemas.microsoft.com/office/powerpoint/2010/main" val="4070485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755576" y="836712"/>
            <a:ext cx="7632848" cy="5328592"/>
          </a:xfrm>
        </p:spPr>
        <p:txBody>
          <a:bodyPr>
            <a:noAutofit/>
          </a:bodyPr>
          <a:lstStyle/>
          <a:p>
            <a:pPr algn="l"/>
            <a:r>
              <a:rPr lang="en-GB" sz="2000" dirty="0">
                <a:solidFill>
                  <a:schemeClr val="bg1"/>
                </a:solidFill>
              </a:rPr>
              <a:t>This slide is hidden.</a:t>
            </a:r>
          </a:p>
          <a:p>
            <a:pPr algn="l"/>
            <a:r>
              <a:rPr lang="en-GB" sz="2000" dirty="0">
                <a:solidFill>
                  <a:schemeClr val="bg1"/>
                </a:solidFill>
              </a:rPr>
              <a:t>You can take pupils’ responses for the “why is it helpful” question although most will say that it helps you with shopping, which is really only true if you’re buying lots of the same item or working in sales.</a:t>
            </a:r>
          </a:p>
          <a:p>
            <a:pPr algn="l"/>
            <a:r>
              <a:rPr lang="en-GB" sz="2000" dirty="0">
                <a:solidFill>
                  <a:schemeClr val="bg1"/>
                </a:solidFill>
              </a:rPr>
              <a:t>We’ve offered two possible reasons on the next few slides: </a:t>
            </a:r>
          </a:p>
          <a:p>
            <a:pPr marL="514350" indent="-514350" algn="l">
              <a:buAutoNum type="arabicPeriod"/>
            </a:pPr>
            <a:r>
              <a:rPr lang="en-GB" sz="2000" dirty="0">
                <a:solidFill>
                  <a:schemeClr val="bg1"/>
                </a:solidFill>
              </a:rPr>
              <a:t>Times tables are one of the foundations/building blocks of maths. You need it to access/support all the even more interesting maths that sits on top.</a:t>
            </a:r>
            <a:endParaRPr lang="en-GB" sz="2800" dirty="0">
              <a:solidFill>
                <a:schemeClr val="bg1"/>
              </a:solidFill>
            </a:endParaRPr>
          </a:p>
          <a:p>
            <a:pPr marL="514350" indent="-514350" algn="l">
              <a:buAutoNum type="arabicPeriod"/>
            </a:pPr>
            <a:r>
              <a:rPr lang="en-GB" sz="2000" dirty="0">
                <a:solidFill>
                  <a:schemeClr val="bg1"/>
                </a:solidFill>
              </a:rPr>
              <a:t>The multiplicative relationship between amounts is usually more interesting and helpful than the additive relationship as they allow you to describe patterns and make predictions. </a:t>
            </a:r>
          </a:p>
          <a:p>
            <a:pPr algn="l"/>
            <a:r>
              <a:rPr lang="en-GB" sz="2000" dirty="0">
                <a:solidFill>
                  <a:schemeClr val="bg1"/>
                </a:solidFill>
              </a:rPr>
              <a:t>The second argument may be lost on younger children so don’t feel you have to use it.</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7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2425"/>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bg1"/>
                </a:solidFill>
                <a:effectLst/>
                <a:uLnTx/>
                <a:uFillTx/>
              </a:rPr>
              <a:t>@</a:t>
            </a:r>
            <a:r>
              <a:rPr kumimoji="0" lang="en-GB" sz="1800" b="0" i="0" u="none" strike="noStrike" kern="0" cap="none" spc="0" normalizeH="0" baseline="0" noProof="0" dirty="0" err="1">
                <a:ln>
                  <a:noFill/>
                </a:ln>
                <a:solidFill>
                  <a:schemeClr val="bg1"/>
                </a:solidFill>
                <a:effectLst/>
                <a:uLnTx/>
                <a:uFillTx/>
              </a:rPr>
              <a:t>TTRockStars</a:t>
            </a:r>
            <a:endParaRPr kumimoji="0" lang="en-GB" sz="1800" b="0" i="0" u="none" strike="noStrike" kern="0" cap="none" spc="0" normalizeH="0" baseline="0" noProof="0" dirty="0">
              <a:ln>
                <a:noFill/>
              </a:ln>
              <a:solidFill>
                <a:schemeClr val="bg1"/>
              </a:solidFill>
              <a:effectLst/>
              <a:uLnTx/>
              <a:uFillTx/>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bg1"/>
                </a:solidFill>
                <a:effectLst/>
                <a:uLnTx/>
                <a:uFillTx/>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1024" t="5163" r="59838" b="9643"/>
          <a:stretch/>
        </p:blipFill>
        <p:spPr bwMode="auto">
          <a:xfrm>
            <a:off x="2555776" y="630511"/>
            <a:ext cx="6216688" cy="55446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14634" y="630511"/>
            <a:ext cx="5378011" cy="769441"/>
          </a:xfrm>
          <a:prstGeom prst="rect">
            <a:avLst/>
          </a:prstGeom>
          <a:noFill/>
        </p:spPr>
        <p:txBody>
          <a:bodyPr wrap="none" rtlCol="0">
            <a:spAutoFit/>
          </a:bodyPr>
          <a:lstStyle/>
          <a:p>
            <a:r>
              <a:rPr lang="en-GB" sz="4400" dirty="0"/>
              <a:t>If maths was a house…</a:t>
            </a:r>
          </a:p>
        </p:txBody>
      </p:sp>
      <p:sp>
        <p:nvSpPr>
          <p:cNvPr id="9" name="Rectangle 8"/>
          <p:cNvSpPr/>
          <p:nvPr/>
        </p:nvSpPr>
        <p:spPr>
          <a:xfrm>
            <a:off x="489447" y="4941168"/>
            <a:ext cx="6890865" cy="576064"/>
          </a:xfrm>
          <a:prstGeom prst="rect">
            <a:avLst/>
          </a:prstGeom>
          <a:solidFill>
            <a:srgbClr val="4BACC6">
              <a:alpha val="69804"/>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6" name="Rectangle 15"/>
          <p:cNvSpPr/>
          <p:nvPr/>
        </p:nvSpPr>
        <p:spPr>
          <a:xfrm>
            <a:off x="489447" y="4365104"/>
            <a:ext cx="6890865" cy="576064"/>
          </a:xfrm>
          <a:prstGeom prst="rect">
            <a:avLst/>
          </a:prstGeom>
          <a:solidFill>
            <a:srgbClr val="9BBB59">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Rectangle 16"/>
          <p:cNvSpPr/>
          <p:nvPr/>
        </p:nvSpPr>
        <p:spPr>
          <a:xfrm>
            <a:off x="489447" y="3789040"/>
            <a:ext cx="6890865" cy="576064"/>
          </a:xfrm>
          <a:prstGeom prst="rect">
            <a:avLst/>
          </a:prstGeom>
          <a:solidFill>
            <a:srgbClr val="8064A2">
              <a:alpha val="69804"/>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Rectangle 17"/>
          <p:cNvSpPr/>
          <p:nvPr/>
        </p:nvSpPr>
        <p:spPr>
          <a:xfrm>
            <a:off x="489447" y="3208949"/>
            <a:ext cx="6890865" cy="576064"/>
          </a:xfrm>
          <a:prstGeom prst="rect">
            <a:avLst/>
          </a:prstGeom>
          <a:solidFill>
            <a:srgbClr val="C0504D">
              <a:alpha val="67843"/>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489447" y="2638839"/>
            <a:ext cx="6890865" cy="576064"/>
          </a:xfrm>
          <a:prstGeom prst="rect">
            <a:avLst/>
          </a:prstGeom>
          <a:solidFill>
            <a:srgbClr val="FFC000">
              <a:alpha val="6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89447" y="1482447"/>
            <a:ext cx="6890865" cy="1146777"/>
          </a:xfrm>
          <a:prstGeom prst="rect">
            <a:avLst/>
          </a:prstGeom>
          <a:solidFill>
            <a:srgbClr val="FF9FC6">
              <a:alpha val="69804"/>
            </a:srgbClr>
          </a:solidFill>
          <a:ln>
            <a:solidFill>
              <a:srgbClr val="FF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p:cNvSpPr txBox="1"/>
          <p:nvPr/>
        </p:nvSpPr>
        <p:spPr>
          <a:xfrm>
            <a:off x="498778" y="4901185"/>
            <a:ext cx="1872208" cy="646331"/>
          </a:xfrm>
          <a:prstGeom prst="rect">
            <a:avLst/>
          </a:prstGeom>
          <a:noFill/>
        </p:spPr>
        <p:txBody>
          <a:bodyPr wrap="square" rtlCol="0">
            <a:spAutoFit/>
          </a:bodyPr>
          <a:lstStyle/>
          <a:p>
            <a:r>
              <a:rPr lang="en-GB" sz="3600" dirty="0"/>
              <a:t>Counting</a:t>
            </a:r>
          </a:p>
        </p:txBody>
      </p:sp>
      <p:sp>
        <p:nvSpPr>
          <p:cNvPr id="21" name="TextBox 20"/>
          <p:cNvSpPr txBox="1"/>
          <p:nvPr/>
        </p:nvSpPr>
        <p:spPr>
          <a:xfrm>
            <a:off x="498778" y="4361077"/>
            <a:ext cx="1872208" cy="646331"/>
          </a:xfrm>
          <a:prstGeom prst="rect">
            <a:avLst/>
          </a:prstGeom>
          <a:noFill/>
        </p:spPr>
        <p:txBody>
          <a:bodyPr wrap="square" rtlCol="0">
            <a:spAutoFit/>
          </a:bodyPr>
          <a:lstStyle/>
          <a:p>
            <a:r>
              <a:rPr lang="en-GB" sz="3600" dirty="0"/>
              <a:t>+ and –</a:t>
            </a:r>
          </a:p>
        </p:txBody>
      </p:sp>
      <p:sp>
        <p:nvSpPr>
          <p:cNvPr id="22" name="TextBox 21"/>
          <p:cNvSpPr txBox="1"/>
          <p:nvPr/>
        </p:nvSpPr>
        <p:spPr>
          <a:xfrm>
            <a:off x="498778" y="3773522"/>
            <a:ext cx="1872208" cy="646331"/>
          </a:xfrm>
          <a:prstGeom prst="rect">
            <a:avLst/>
          </a:prstGeom>
          <a:noFill/>
        </p:spPr>
        <p:txBody>
          <a:bodyPr wrap="square" rtlCol="0">
            <a:spAutoFit/>
          </a:bodyPr>
          <a:lstStyle/>
          <a:p>
            <a:r>
              <a:rPr lang="en-GB" sz="3600" dirty="0"/>
              <a:t>× and ÷</a:t>
            </a:r>
          </a:p>
        </p:txBody>
      </p:sp>
      <p:sp>
        <p:nvSpPr>
          <p:cNvPr id="23" name="TextBox 22"/>
          <p:cNvSpPr txBox="1"/>
          <p:nvPr/>
        </p:nvSpPr>
        <p:spPr>
          <a:xfrm>
            <a:off x="498778" y="3191399"/>
            <a:ext cx="2849086" cy="646331"/>
          </a:xfrm>
          <a:prstGeom prst="rect">
            <a:avLst/>
          </a:prstGeom>
          <a:noFill/>
        </p:spPr>
        <p:txBody>
          <a:bodyPr wrap="square" rtlCol="0">
            <a:spAutoFit/>
          </a:bodyPr>
          <a:lstStyle/>
          <a:p>
            <a:r>
              <a:rPr lang="en-GB" sz="3600" dirty="0"/>
              <a:t>Fractions &amp; %</a:t>
            </a:r>
          </a:p>
        </p:txBody>
      </p:sp>
      <p:sp>
        <p:nvSpPr>
          <p:cNvPr id="24" name="TextBox 23"/>
          <p:cNvSpPr txBox="1"/>
          <p:nvPr/>
        </p:nvSpPr>
        <p:spPr>
          <a:xfrm>
            <a:off x="498778" y="2603705"/>
            <a:ext cx="5009326" cy="646331"/>
          </a:xfrm>
          <a:prstGeom prst="rect">
            <a:avLst/>
          </a:prstGeom>
          <a:noFill/>
        </p:spPr>
        <p:txBody>
          <a:bodyPr wrap="square" rtlCol="0">
            <a:spAutoFit/>
          </a:bodyPr>
          <a:lstStyle/>
          <a:p>
            <a:r>
              <a:rPr lang="en-GB" sz="3600" dirty="0"/>
              <a:t>Graphs, shapes &amp; algebra</a:t>
            </a:r>
          </a:p>
        </p:txBody>
      </p:sp>
      <p:sp>
        <p:nvSpPr>
          <p:cNvPr id="25" name="TextBox 24"/>
          <p:cNvSpPr txBox="1"/>
          <p:nvPr/>
        </p:nvSpPr>
        <p:spPr>
          <a:xfrm>
            <a:off x="498778" y="1452830"/>
            <a:ext cx="3497158" cy="1200329"/>
          </a:xfrm>
          <a:prstGeom prst="rect">
            <a:avLst/>
          </a:prstGeom>
          <a:noFill/>
        </p:spPr>
        <p:txBody>
          <a:bodyPr wrap="square" rtlCol="0">
            <a:spAutoFit/>
          </a:bodyPr>
          <a:lstStyle/>
          <a:p>
            <a:r>
              <a:rPr lang="en-GB" sz="3600" dirty="0"/>
              <a:t>All the even more super fun stuff</a:t>
            </a:r>
          </a:p>
        </p:txBody>
      </p:sp>
    </p:spTree>
    <p:extLst>
      <p:ext uri="{BB962C8B-B14F-4D97-AF65-F5344CB8AC3E}">
        <p14:creationId xmlns:p14="http://schemas.microsoft.com/office/powerpoint/2010/main" val="376322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19" grpId="0" animBg="1"/>
      <p:bldP spid="20" grpId="0" animBg="1"/>
      <p:bldP spid="13"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4" name="Title 1"/>
          <p:cNvSpPr>
            <a:spLocks noGrp="1"/>
          </p:cNvSpPr>
          <p:nvPr>
            <p:ph type="ctrTitle"/>
          </p:nvPr>
        </p:nvSpPr>
        <p:spPr>
          <a:xfrm>
            <a:off x="827584" y="620688"/>
            <a:ext cx="4271592" cy="5508769"/>
          </a:xfrm>
        </p:spPr>
        <p:txBody>
          <a:bodyPr>
            <a:noAutofit/>
          </a:bodyPr>
          <a:lstStyle/>
          <a:p>
            <a:pPr algn="l"/>
            <a:r>
              <a:rPr lang="en-GB" dirty="0">
                <a:solidFill>
                  <a:schemeClr val="bg1"/>
                </a:solidFill>
              </a:rPr>
              <a:t>The times tables are the basics of maths. If you know the basics, you’ll find the rest much </a:t>
            </a:r>
            <a:r>
              <a:rPr lang="en-GB" dirty="0" err="1">
                <a:solidFill>
                  <a:schemeClr val="bg1"/>
                </a:solidFill>
              </a:rPr>
              <a:t>much</a:t>
            </a:r>
            <a:r>
              <a:rPr lang="en-GB" dirty="0">
                <a:solidFill>
                  <a:schemeClr val="bg1"/>
                </a:solidFill>
              </a:rPr>
              <a:t> easier.</a:t>
            </a:r>
          </a:p>
        </p:txBody>
      </p:sp>
      <p:pic>
        <p:nvPicPr>
          <p:cNvPr id="9"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541002" y="588603"/>
            <a:ext cx="2531162" cy="5561131"/>
          </a:xfrm>
          <a:prstGeom prst="roundRect">
            <a:avLst>
              <a:gd name="adj" fmla="val 72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runo\Dropbox\TTRS\images\guitarcloud.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676181"/>
            <a:ext cx="2304360" cy="545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9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3902531" y="4537001"/>
            <a:ext cx="1512168" cy="1080120"/>
          </a:xfrm>
        </p:spPr>
        <p:txBody>
          <a:bodyPr>
            <a:noAutofit/>
          </a:bodyPr>
          <a:lstStyle/>
          <a:p>
            <a:r>
              <a:rPr lang="en-GB" sz="7200" dirty="0">
                <a:solidFill>
                  <a:schemeClr val="bg1"/>
                </a:solidFill>
              </a:rPr>
              <a:t>+1</a:t>
            </a:r>
            <a:endParaRPr lang="en-GB" sz="8800" dirty="0">
              <a:solidFill>
                <a:schemeClr val="bg1"/>
              </a:solidFill>
            </a:endParaRP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08104" y="5534114"/>
            <a:ext cx="691631" cy="6916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6199735" y="4842483"/>
            <a:ext cx="691631" cy="138326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6891367" y="3459221"/>
            <a:ext cx="691631" cy="276652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7582998" y="692696"/>
            <a:ext cx="691631" cy="553304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5508104" y="4918065"/>
            <a:ext cx="914400" cy="914400"/>
          </a:xfrm>
          <a:prstGeom prst="arc">
            <a:avLst>
              <a:gd name="adj1" fmla="val 16200000"/>
              <a:gd name="adj2" fmla="val 2356157"/>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5827500" y="3853300"/>
            <a:ext cx="2115269" cy="1342971"/>
          </a:xfrm>
          <a:prstGeom prst="arc">
            <a:avLst>
              <a:gd name="adj1" fmla="val 16200000"/>
              <a:gd name="adj2" fmla="val 816638"/>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5450011" y="2077657"/>
            <a:ext cx="4957605" cy="1981088"/>
          </a:xfrm>
          <a:prstGeom prst="arc">
            <a:avLst>
              <a:gd name="adj1" fmla="val 16200000"/>
              <a:gd name="adj2" fmla="val 458356"/>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4635205" y="3250310"/>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+2</a:t>
            </a:r>
            <a:endParaRPr lang="en-GB" sz="8800" dirty="0">
              <a:solidFill>
                <a:schemeClr val="bg1"/>
              </a:solidFill>
            </a:endParaRPr>
          </a:p>
        </p:txBody>
      </p:sp>
      <p:sp>
        <p:nvSpPr>
          <p:cNvPr id="35" name="Subtitle 2"/>
          <p:cNvSpPr txBox="1">
            <a:spLocks/>
          </p:cNvSpPr>
          <p:nvPr/>
        </p:nvSpPr>
        <p:spPr>
          <a:xfrm>
            <a:off x="5209220" y="1323431"/>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+4</a:t>
            </a:r>
            <a:endParaRPr lang="en-GB" sz="8800" dirty="0">
              <a:solidFill>
                <a:schemeClr val="bg1"/>
              </a:solidFill>
            </a:endParaRPr>
          </a:p>
        </p:txBody>
      </p:sp>
      <p:pic>
        <p:nvPicPr>
          <p:cNvPr id="36" name="Picture 3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98525" y="2102293"/>
            <a:ext cx="4896542" cy="4896542"/>
          </a:xfrm>
          <a:prstGeom prst="rect">
            <a:avLst/>
          </a:prstGeom>
        </p:spPr>
      </p:pic>
      <p:sp>
        <p:nvSpPr>
          <p:cNvPr id="37" name="Speech Bubble: Rectangle with Corners Rounded 36"/>
          <p:cNvSpPr/>
          <p:nvPr/>
        </p:nvSpPr>
        <p:spPr>
          <a:xfrm>
            <a:off x="1187624" y="852611"/>
            <a:ext cx="4116016" cy="1336354"/>
          </a:xfrm>
          <a:prstGeom prst="wedgeRoundRectCallout">
            <a:avLst>
              <a:gd name="adj1" fmla="val -10198"/>
              <a:gd name="adj2" fmla="val 84950"/>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First you add 1, then 2 more, then 4 more…</a:t>
            </a:r>
          </a:p>
        </p:txBody>
      </p:sp>
    </p:spTree>
    <p:extLst>
      <p:ext uri="{BB962C8B-B14F-4D97-AF65-F5344CB8AC3E}">
        <p14:creationId xmlns:p14="http://schemas.microsoft.com/office/powerpoint/2010/main" val="52385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0" grpId="0" animBg="1"/>
      <p:bldP spid="32" grpId="0" animBg="1"/>
      <p:bldP spid="33" grpId="0" animBg="1"/>
      <p:bldP spid="34" grpId="0"/>
      <p:bldP spid="35" grpId="0" build="p"/>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36" name="Picture 3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8525" y="2102293"/>
            <a:ext cx="4896542" cy="4896542"/>
          </a:xfrm>
          <a:prstGeom prst="rect">
            <a:avLst/>
          </a:prstGeom>
        </p:spPr>
      </p:pic>
      <p:sp>
        <p:nvSpPr>
          <p:cNvPr id="15" name="Subtitle 2"/>
          <p:cNvSpPr>
            <a:spLocks noGrp="1"/>
          </p:cNvSpPr>
          <p:nvPr>
            <p:ph type="subTitle" idx="1"/>
          </p:nvPr>
        </p:nvSpPr>
        <p:spPr>
          <a:xfrm>
            <a:off x="4826646" y="5216280"/>
            <a:ext cx="724984" cy="517846"/>
          </a:xfrm>
        </p:spPr>
        <p:txBody>
          <a:bodyPr>
            <a:noAutofit/>
          </a:bodyPr>
          <a:lstStyle/>
          <a:p>
            <a:r>
              <a:rPr lang="en-GB" sz="4000" dirty="0">
                <a:solidFill>
                  <a:schemeClr val="bg1"/>
                </a:solidFill>
              </a:rPr>
              <a:t>+1</a:t>
            </a:r>
            <a:endParaRPr lang="en-GB" sz="4800" dirty="0">
              <a:solidFill>
                <a:schemeClr val="bg1"/>
              </a:solidFill>
            </a:endParaRPr>
          </a:p>
        </p:txBody>
      </p:sp>
      <p:pic>
        <p:nvPicPr>
          <p:cNvPr id="10" name="Picture 2" descr="C:\Users\Bruno\Dropbox\TTRS\Avatars\Character 3.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08104" y="5894154"/>
            <a:ext cx="331591" cy="3315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5864589" y="5562563"/>
            <a:ext cx="331591" cy="66318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6232629" y="4899381"/>
            <a:ext cx="331591" cy="132636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6612933" y="3573016"/>
            <a:ext cx="331591" cy="265272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5525583" y="5565551"/>
            <a:ext cx="438394" cy="438394"/>
          </a:xfrm>
          <a:prstGeom prst="arc">
            <a:avLst>
              <a:gd name="adj1" fmla="val 16200000"/>
              <a:gd name="adj2" fmla="val 2356157"/>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5700431" y="5090070"/>
            <a:ext cx="1014131" cy="643865"/>
          </a:xfrm>
          <a:prstGeom prst="arc">
            <a:avLst>
              <a:gd name="adj1" fmla="val 16200000"/>
              <a:gd name="adj2" fmla="val 816638"/>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5580433" y="4258684"/>
            <a:ext cx="2376842" cy="949800"/>
          </a:xfrm>
          <a:prstGeom prst="arc">
            <a:avLst>
              <a:gd name="adj1" fmla="val 16200000"/>
              <a:gd name="adj2" fmla="val 458356"/>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5155275" y="4727632"/>
            <a:ext cx="724984" cy="5178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+2</a:t>
            </a:r>
            <a:endParaRPr lang="en-GB" sz="4800" dirty="0">
              <a:solidFill>
                <a:schemeClr val="bg1"/>
              </a:solidFill>
            </a:endParaRPr>
          </a:p>
        </p:txBody>
      </p:sp>
      <p:sp>
        <p:nvSpPr>
          <p:cNvPr id="35" name="Subtitle 2"/>
          <p:cNvSpPr txBox="1">
            <a:spLocks/>
          </p:cNvSpPr>
          <p:nvPr/>
        </p:nvSpPr>
        <p:spPr>
          <a:xfrm>
            <a:off x="5396727" y="3746418"/>
            <a:ext cx="724984" cy="6553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+4</a:t>
            </a:r>
            <a:endParaRPr lang="en-GB" sz="4800" dirty="0">
              <a:solidFill>
                <a:schemeClr val="bg1"/>
              </a:solidFill>
            </a:endParaRPr>
          </a:p>
        </p:txBody>
      </p:sp>
      <p:sp>
        <p:nvSpPr>
          <p:cNvPr id="37" name="Speech Bubble: Rectangle with Corners Rounded 36"/>
          <p:cNvSpPr/>
          <p:nvPr/>
        </p:nvSpPr>
        <p:spPr>
          <a:xfrm>
            <a:off x="489447" y="662718"/>
            <a:ext cx="5188126" cy="1336354"/>
          </a:xfrm>
          <a:prstGeom prst="wedgeRoundRectCallout">
            <a:avLst>
              <a:gd name="adj1" fmla="val -13545"/>
              <a:gd name="adj2" fmla="val 77155"/>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What comes next?</a:t>
            </a:r>
          </a:p>
          <a:p>
            <a:pPr algn="ctr"/>
            <a:r>
              <a:rPr lang="en-GB" sz="3200" dirty="0">
                <a:solidFill>
                  <a:schemeClr val="tx1"/>
                </a:solidFill>
              </a:rPr>
              <a:t>The pattern isn’t easy to see.</a:t>
            </a:r>
          </a:p>
        </p:txBody>
      </p:sp>
      <p:grpSp>
        <p:nvGrpSpPr>
          <p:cNvPr id="101" name="Group 100"/>
          <p:cNvGrpSpPr/>
          <p:nvPr/>
        </p:nvGrpSpPr>
        <p:grpSpPr>
          <a:xfrm>
            <a:off x="8198221" y="920287"/>
            <a:ext cx="331591" cy="5305458"/>
            <a:chOff x="8029763" y="920287"/>
            <a:chExt cx="331591" cy="5305458"/>
          </a:xfrm>
        </p:grpSpPr>
        <p:grpSp>
          <p:nvGrpSpPr>
            <p:cNvPr id="38" name="Group 37"/>
            <p:cNvGrpSpPr/>
            <p:nvPr/>
          </p:nvGrpSpPr>
          <p:grpSpPr>
            <a:xfrm>
              <a:off x="8029763" y="3573016"/>
              <a:ext cx="331591" cy="2652729"/>
              <a:chOff x="3461984" y="692696"/>
              <a:chExt cx="691631" cy="5533049"/>
            </a:xfrm>
            <a:solidFill>
              <a:srgbClr val="FF9FC6"/>
            </a:solidFill>
          </p:grpSpPr>
          <p:sp>
            <p:nvSpPr>
              <p:cNvPr id="39" name="Rectangle 38"/>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0" name="Rectangle 39"/>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1" name="Rectangle 40"/>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2" name="Rectangle 41"/>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3" name="Rectangle 42"/>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4" name="Rectangle 43"/>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5" name="Rectangle 44"/>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6" name="Rectangle 45"/>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47" name="Group 46"/>
            <p:cNvGrpSpPr/>
            <p:nvPr/>
          </p:nvGrpSpPr>
          <p:grpSpPr>
            <a:xfrm>
              <a:off x="8029763" y="920287"/>
              <a:ext cx="331591" cy="2652729"/>
              <a:chOff x="3461984" y="692696"/>
              <a:chExt cx="691631" cy="5533049"/>
            </a:xfrm>
            <a:solidFill>
              <a:srgbClr val="FF9FC6"/>
            </a:solidFill>
          </p:grpSpPr>
          <p:sp>
            <p:nvSpPr>
              <p:cNvPr id="48" name="Rectangle 47"/>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9" name="Rectangle 48"/>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0" name="Rectangle 49"/>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1" name="Rectangle 50"/>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2" name="Rectangle 51"/>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3" name="Rectangle 52"/>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4" name="Rectangle 53"/>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5" name="Rectangle 54"/>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grpSp>
        <p:nvGrpSpPr>
          <p:cNvPr id="100" name="Group 99"/>
          <p:cNvGrpSpPr/>
          <p:nvPr/>
        </p:nvGrpSpPr>
        <p:grpSpPr>
          <a:xfrm>
            <a:off x="7675781" y="1251878"/>
            <a:ext cx="331591" cy="4973867"/>
            <a:chOff x="7507323" y="1251878"/>
            <a:chExt cx="331591" cy="4973867"/>
          </a:xfrm>
        </p:grpSpPr>
        <p:grpSp>
          <p:nvGrpSpPr>
            <p:cNvPr id="56" name="Group 55"/>
            <p:cNvGrpSpPr/>
            <p:nvPr/>
          </p:nvGrpSpPr>
          <p:grpSpPr>
            <a:xfrm>
              <a:off x="7507323" y="3573016"/>
              <a:ext cx="331591" cy="2652729"/>
              <a:chOff x="3461984" y="692696"/>
              <a:chExt cx="691631" cy="5533049"/>
            </a:xfrm>
            <a:solidFill>
              <a:srgbClr val="FF9FC6"/>
            </a:solidFill>
          </p:grpSpPr>
          <p:sp>
            <p:nvSpPr>
              <p:cNvPr id="57" name="Rectangle 56"/>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8" name="Rectangle 57"/>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9" name="Rectangle 58"/>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0" name="Rectangle 59"/>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1" name="Rectangle 60"/>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2" name="Rectangle 61"/>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3" name="Rectangle 62"/>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4" name="Rectangle 63"/>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3" name="Group 2"/>
            <p:cNvGrpSpPr/>
            <p:nvPr/>
          </p:nvGrpSpPr>
          <p:grpSpPr>
            <a:xfrm>
              <a:off x="7507323" y="1251878"/>
              <a:ext cx="331591" cy="2321138"/>
              <a:chOff x="7507323" y="1251878"/>
              <a:chExt cx="331591" cy="2321138"/>
            </a:xfrm>
          </p:grpSpPr>
          <p:sp>
            <p:nvSpPr>
              <p:cNvPr id="66" name="Rectangle 65"/>
              <p:cNvSpPr/>
              <p:nvPr/>
            </p:nvSpPr>
            <p:spPr>
              <a:xfrm>
                <a:off x="7507323" y="3241425"/>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7" name="Rectangle 66"/>
              <p:cNvSpPr/>
              <p:nvPr/>
            </p:nvSpPr>
            <p:spPr>
              <a:xfrm>
                <a:off x="7507323" y="2909834"/>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8" name="Rectangle 67"/>
              <p:cNvSpPr/>
              <p:nvPr/>
            </p:nvSpPr>
            <p:spPr>
              <a:xfrm>
                <a:off x="7507323" y="2578243"/>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9" name="Rectangle 68"/>
              <p:cNvSpPr/>
              <p:nvPr/>
            </p:nvSpPr>
            <p:spPr>
              <a:xfrm>
                <a:off x="7507323" y="2246652"/>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0" name="Rectangle 69"/>
              <p:cNvSpPr/>
              <p:nvPr/>
            </p:nvSpPr>
            <p:spPr>
              <a:xfrm>
                <a:off x="7507323" y="1915060"/>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1" name="Rectangle 70"/>
              <p:cNvSpPr/>
              <p:nvPr/>
            </p:nvSpPr>
            <p:spPr>
              <a:xfrm>
                <a:off x="7507323" y="1583469"/>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2" name="Rectangle 71"/>
              <p:cNvSpPr/>
              <p:nvPr/>
            </p:nvSpPr>
            <p:spPr>
              <a:xfrm>
                <a:off x="7507323" y="1251878"/>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grpSp>
        <p:nvGrpSpPr>
          <p:cNvPr id="99" name="Group 98"/>
          <p:cNvGrpSpPr/>
          <p:nvPr/>
        </p:nvGrpSpPr>
        <p:grpSpPr>
          <a:xfrm>
            <a:off x="7193128" y="1583469"/>
            <a:ext cx="331591" cy="4642276"/>
            <a:chOff x="7024670" y="1583469"/>
            <a:chExt cx="331591" cy="4642276"/>
          </a:xfrm>
        </p:grpSpPr>
        <p:grpSp>
          <p:nvGrpSpPr>
            <p:cNvPr id="82" name="Group 81"/>
            <p:cNvGrpSpPr/>
            <p:nvPr/>
          </p:nvGrpSpPr>
          <p:grpSpPr>
            <a:xfrm>
              <a:off x="7024670" y="3573016"/>
              <a:ext cx="331591" cy="2652729"/>
              <a:chOff x="3461984" y="692696"/>
              <a:chExt cx="691631" cy="5533049"/>
            </a:xfrm>
            <a:solidFill>
              <a:srgbClr val="FF9FC6"/>
            </a:solidFill>
          </p:grpSpPr>
          <p:sp>
            <p:nvSpPr>
              <p:cNvPr id="83" name="Rectangle 82"/>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4" name="Rectangle 83"/>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5" name="Rectangle 84"/>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6" name="Rectangle 85"/>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7" name="Rectangle 86"/>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8" name="Rectangle 87"/>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9" name="Rectangle 88"/>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0" name="Rectangle 89"/>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31" name="Group 30"/>
            <p:cNvGrpSpPr/>
            <p:nvPr/>
          </p:nvGrpSpPr>
          <p:grpSpPr>
            <a:xfrm>
              <a:off x="7024670" y="1583469"/>
              <a:ext cx="331591" cy="1989547"/>
              <a:chOff x="7024670" y="1583469"/>
              <a:chExt cx="331591" cy="1989547"/>
            </a:xfrm>
          </p:grpSpPr>
          <p:sp>
            <p:nvSpPr>
              <p:cNvPr id="92" name="Rectangle 91"/>
              <p:cNvSpPr/>
              <p:nvPr/>
            </p:nvSpPr>
            <p:spPr>
              <a:xfrm>
                <a:off x="7024670" y="3241425"/>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3" name="Rectangle 92"/>
              <p:cNvSpPr/>
              <p:nvPr/>
            </p:nvSpPr>
            <p:spPr>
              <a:xfrm>
                <a:off x="7024670" y="2909834"/>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4" name="Rectangle 93"/>
              <p:cNvSpPr/>
              <p:nvPr/>
            </p:nvSpPr>
            <p:spPr>
              <a:xfrm>
                <a:off x="7024670" y="2578243"/>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5" name="Rectangle 94"/>
              <p:cNvSpPr/>
              <p:nvPr/>
            </p:nvSpPr>
            <p:spPr>
              <a:xfrm>
                <a:off x="7024670" y="2246652"/>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6" name="Rectangle 95"/>
              <p:cNvSpPr/>
              <p:nvPr/>
            </p:nvSpPr>
            <p:spPr>
              <a:xfrm>
                <a:off x="7024670" y="1915060"/>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7" name="Rectangle 96"/>
              <p:cNvSpPr/>
              <p:nvPr/>
            </p:nvSpPr>
            <p:spPr>
              <a:xfrm>
                <a:off x="7024670" y="1583469"/>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sp>
        <p:nvSpPr>
          <p:cNvPr id="102" name="Subtitle 2"/>
          <p:cNvSpPr txBox="1">
            <a:spLocks/>
          </p:cNvSpPr>
          <p:nvPr/>
        </p:nvSpPr>
        <p:spPr>
          <a:xfrm>
            <a:off x="7142692" y="1000149"/>
            <a:ext cx="432462" cy="6812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a:t>
            </a:r>
            <a:endParaRPr lang="en-GB" sz="4800" dirty="0">
              <a:solidFill>
                <a:schemeClr val="bg1"/>
              </a:solidFill>
            </a:endParaRPr>
          </a:p>
        </p:txBody>
      </p:sp>
      <p:sp>
        <p:nvSpPr>
          <p:cNvPr id="105" name="Subtitle 2"/>
          <p:cNvSpPr txBox="1">
            <a:spLocks/>
          </p:cNvSpPr>
          <p:nvPr/>
        </p:nvSpPr>
        <p:spPr>
          <a:xfrm>
            <a:off x="7625345" y="698389"/>
            <a:ext cx="432462" cy="6812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a:t>
            </a:r>
            <a:endParaRPr lang="en-GB" sz="4800" dirty="0">
              <a:solidFill>
                <a:schemeClr val="bg1"/>
              </a:solidFill>
            </a:endParaRPr>
          </a:p>
        </p:txBody>
      </p:sp>
      <p:sp>
        <p:nvSpPr>
          <p:cNvPr id="106" name="Subtitle 2"/>
          <p:cNvSpPr txBox="1">
            <a:spLocks/>
          </p:cNvSpPr>
          <p:nvPr/>
        </p:nvSpPr>
        <p:spPr>
          <a:xfrm>
            <a:off x="8147785" y="366798"/>
            <a:ext cx="432462" cy="6812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a:t>
            </a:r>
            <a:endParaRPr lang="en-GB" sz="4800" dirty="0">
              <a:solidFill>
                <a:schemeClr val="bg1"/>
              </a:solidFill>
            </a:endParaRPr>
          </a:p>
        </p:txBody>
      </p:sp>
      <p:sp>
        <p:nvSpPr>
          <p:cNvPr id="107" name="Arc 106"/>
          <p:cNvSpPr/>
          <p:nvPr/>
        </p:nvSpPr>
        <p:spPr>
          <a:xfrm rot="15144324">
            <a:off x="5742587" y="2441109"/>
            <a:ext cx="3356279" cy="1585007"/>
          </a:xfrm>
          <a:prstGeom prst="arc">
            <a:avLst>
              <a:gd name="adj1" fmla="val 16200000"/>
              <a:gd name="adj2" fmla="val 458356"/>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Subtitle 2"/>
          <p:cNvSpPr txBox="1">
            <a:spLocks/>
          </p:cNvSpPr>
          <p:nvPr/>
        </p:nvSpPr>
        <p:spPr>
          <a:xfrm>
            <a:off x="5219623" y="1582578"/>
            <a:ext cx="1675716" cy="20047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GB" sz="4000" dirty="0">
                <a:solidFill>
                  <a:schemeClr val="bg1"/>
                </a:solidFill>
              </a:rPr>
              <a:t>+8?</a:t>
            </a:r>
          </a:p>
          <a:p>
            <a:pPr>
              <a:spcBef>
                <a:spcPts val="0"/>
              </a:spcBef>
            </a:pPr>
            <a:r>
              <a:rPr lang="en-GB" sz="4000" dirty="0">
                <a:solidFill>
                  <a:schemeClr val="bg1"/>
                </a:solidFill>
              </a:rPr>
              <a:t>+7?</a:t>
            </a:r>
          </a:p>
          <a:p>
            <a:pPr>
              <a:spcBef>
                <a:spcPts val="0"/>
              </a:spcBef>
            </a:pPr>
            <a:r>
              <a:rPr lang="en-GB" sz="4000" dirty="0">
                <a:solidFill>
                  <a:schemeClr val="bg1"/>
                </a:solidFill>
              </a:rPr>
              <a:t>+6?</a:t>
            </a:r>
            <a:endParaRPr lang="en-GB" sz="4800" dirty="0">
              <a:solidFill>
                <a:schemeClr val="bg1"/>
              </a:solidFill>
            </a:endParaRPr>
          </a:p>
        </p:txBody>
      </p:sp>
      <p:sp>
        <p:nvSpPr>
          <p:cNvPr id="109" name="Rectangle 108"/>
          <p:cNvSpPr/>
          <p:nvPr/>
        </p:nvSpPr>
        <p:spPr>
          <a:xfrm>
            <a:off x="5551630" y="2909834"/>
            <a:ext cx="892578" cy="547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a:off x="5551630" y="2318902"/>
            <a:ext cx="892578" cy="547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a:off x="5690740" y="1725852"/>
            <a:ext cx="730317" cy="547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p:cNvSpPr/>
          <p:nvPr/>
        </p:nvSpPr>
        <p:spPr>
          <a:xfrm>
            <a:off x="611560" y="1379592"/>
            <a:ext cx="4906207" cy="5354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9854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down)">
                                      <p:cBhvr>
                                        <p:cTn id="7" dur="500"/>
                                        <p:tgtEl>
                                          <p:spTgt spid="107"/>
                                        </p:tgtEl>
                                      </p:cBhvr>
                                    </p:animEffect>
                                  </p:childTnLst>
                                </p:cTn>
                              </p:par>
                              <p:par>
                                <p:cTn id="8" presetID="22" presetClass="entr" presetSubtype="4"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down)">
                                      <p:cBhvr>
                                        <p:cTn id="10" dur="500"/>
                                        <p:tgtEl>
                                          <p:spTgt spid="9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par>
                                <p:cTn id="14" presetID="10" presetClass="exit" presetSubtype="0" fill="hold" grpId="0" nodeType="withEffect">
                                  <p:stCondLst>
                                    <p:cond delay="0"/>
                                  </p:stCondLst>
                                  <p:childTnLst>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down)">
                                      <p:cBhvr>
                                        <p:cTn id="21" dur="500"/>
                                        <p:tgtEl>
                                          <p:spTgt spid="10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500"/>
                                        <p:tgtEl>
                                          <p:spTgt spid="105"/>
                                        </p:tgtEl>
                                      </p:cBhvr>
                                    </p:animEffect>
                                  </p:childTnLst>
                                </p:cTn>
                              </p:par>
                              <p:par>
                                <p:cTn id="26" presetID="10" presetClass="exit" presetSubtype="0" fill="hold" grpId="0" nodeType="withEffect">
                                  <p:stCondLst>
                                    <p:cond delay="0"/>
                                  </p:stCondLst>
                                  <p:childTnLst>
                                    <p:animEffect transition="out" filter="fade">
                                      <p:cBhvr>
                                        <p:cTn id="27" dur="500"/>
                                        <p:tgtEl>
                                          <p:spTgt spid="110"/>
                                        </p:tgtEl>
                                      </p:cBhvr>
                                    </p:animEffect>
                                    <p:set>
                                      <p:cBhvr>
                                        <p:cTn id="28" dur="1" fill="hold">
                                          <p:stCondLst>
                                            <p:cond delay="499"/>
                                          </p:stCondLst>
                                        </p:cTn>
                                        <p:tgtEl>
                                          <p:spTgt spid="1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wipe(down)">
                                      <p:cBhvr>
                                        <p:cTn id="33" dur="500"/>
                                        <p:tgtEl>
                                          <p:spTgt spid="101"/>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0" presetClass="exit" presetSubtype="0" fill="hold" grpId="0" nodeType="withEffect">
                                  <p:stCondLst>
                                    <p:cond delay="0"/>
                                  </p:stCondLst>
                                  <p:childTnLst>
                                    <p:animEffect transition="out" filter="fade">
                                      <p:cBhvr>
                                        <p:cTn id="38" dur="500"/>
                                        <p:tgtEl>
                                          <p:spTgt spid="111"/>
                                        </p:tgtEl>
                                      </p:cBhvr>
                                    </p:animEffect>
                                    <p:set>
                                      <p:cBhvr>
                                        <p:cTn id="39" dur="1" fill="hold">
                                          <p:stCondLst>
                                            <p:cond delay="499"/>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5" grpId="0"/>
      <p:bldP spid="106" grpId="0"/>
      <p:bldP spid="107" grpId="0" animBg="1"/>
      <p:bldP spid="109" grpId="0" animBg="1"/>
      <p:bldP spid="110" grpId="0" animBg="1"/>
      <p:bldP spid="1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1259632" y="2420888"/>
            <a:ext cx="662473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8000" dirty="0">
                <a:solidFill>
                  <a:schemeClr val="bg1"/>
                </a:solidFill>
              </a:rPr>
              <a:t>Introducing…</a:t>
            </a:r>
          </a:p>
        </p:txBody>
      </p:sp>
    </p:spTree>
    <p:extLst>
      <p:ext uri="{BB962C8B-B14F-4D97-AF65-F5344CB8AC3E}">
        <p14:creationId xmlns:p14="http://schemas.microsoft.com/office/powerpoint/2010/main" val="275363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84584" y="-1726132"/>
            <a:ext cx="10621960" cy="1062196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80591" y="100282"/>
            <a:ext cx="3491610" cy="4337594"/>
          </a:xfrm>
          <a:prstGeom prst="rect">
            <a:avLst/>
          </a:prstGeom>
        </p:spPr>
      </p:pic>
      <p:sp>
        <p:nvSpPr>
          <p:cNvPr id="13" name="Rectangle 12"/>
          <p:cNvSpPr/>
          <p:nvPr/>
        </p:nvSpPr>
        <p:spPr>
          <a:xfrm>
            <a:off x="266274" y="3984473"/>
            <a:ext cx="8611461" cy="2215991"/>
          </a:xfrm>
          <a:prstGeom prst="rect">
            <a:avLst/>
          </a:prstGeom>
          <a:noFill/>
        </p:spPr>
        <p:txBody>
          <a:bodyPr wrap="none" lIns="91440" tIns="45720" rIns="91440" bIns="45720">
            <a:spAutoFit/>
          </a:bodyPr>
          <a:lstStyle/>
          <a:p>
            <a:pPr algn="ctr"/>
            <a:r>
              <a:rPr lang="en-US" sz="138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Baz </a:t>
            </a:r>
            <a:r>
              <a:rPr lang="en-US" sz="13800" b="1" cap="none" spc="0" dirty="0" err="1">
                <a:ln w="9525">
                  <a:solidFill>
                    <a:schemeClr val="bg1"/>
                  </a:solidFill>
                  <a:prstDash val="solid"/>
                </a:ln>
                <a:solidFill>
                  <a:srgbClr val="7030A0"/>
                </a:solidFill>
                <a:effectLst>
                  <a:outerShdw blurRad="12700" dist="38100" dir="2700000" algn="tl" rotWithShape="0">
                    <a:schemeClr val="bg1">
                      <a:lumMod val="50000"/>
                    </a:schemeClr>
                  </a:outerShdw>
                </a:effectLst>
              </a:rPr>
              <a:t>Wynter</a:t>
            </a:r>
            <a:endParaRPr lang="en-US" sz="138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1914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1721</TotalTime>
  <Words>1162</Words>
  <Application>Microsoft Office PowerPoint</Application>
  <PresentationFormat>On-screen Show (4:3)</PresentationFormat>
  <Paragraphs>238</Paragraphs>
  <Slides>29</Slides>
  <Notes>12</Notes>
  <HiddenSlides>9</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aaaiight! fat</vt:lpstr>
      <vt:lpstr>Arial</vt:lpstr>
      <vt:lpstr>Calibri</vt:lpstr>
      <vt:lpstr>Rock</vt:lpstr>
      <vt:lpstr>vtks Rude Metal shadow</vt:lpstr>
      <vt:lpstr>Office Theme</vt:lpstr>
      <vt:lpstr>2_Office Theme</vt:lpstr>
      <vt:lpstr>3_Office Theme</vt:lpstr>
      <vt:lpstr>4_Office Theme</vt:lpstr>
      <vt:lpstr>PowerPoint Presentation</vt:lpstr>
      <vt:lpstr>PowerPoint Presentation</vt:lpstr>
      <vt:lpstr>PowerPoint Presentation</vt:lpstr>
      <vt:lpstr>PowerPoint Presentation</vt:lpstr>
      <vt:lpstr>The times tables are the basics of maths. If you know the basics, you’ll find the rest much much easier.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 version</vt:lpstr>
      <vt:lpstr>PowerPoint Presentation</vt:lpstr>
      <vt:lpstr>PowerPoint Presentation</vt:lpstr>
      <vt:lpstr>Website</vt:lpstr>
      <vt:lpstr>PowerPoint Presentation</vt:lpstr>
      <vt:lpstr>PowerPoint Presentation</vt:lpstr>
      <vt:lpstr>PowerPoint Presentation</vt:lpstr>
      <vt:lpstr>PowerPoint Presentation</vt:lpstr>
      <vt:lpstr>App</vt:lpstr>
      <vt:lpstr>Baseline Quiz</vt:lpstr>
      <vt:lpstr>Knowing your times tables off by heart is like being able to play a guitar behind your head – it makes you a rock star... a  Times Table Rock Star!</vt:lpstr>
      <vt:lpstr>PowerPoint Presentation</vt:lpstr>
      <vt:lpstr>PowerPoint Presentation</vt:lpstr>
      <vt:lpstr>PowerPoint Presentation</vt:lpstr>
      <vt:lpstr>How much can you improve?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Reddy</dc:creator>
  <cp:lastModifiedBy>Elizabeth Harris</cp:lastModifiedBy>
  <cp:revision>128</cp:revision>
  <cp:lastPrinted>2015-10-02T17:19:27Z</cp:lastPrinted>
  <dcterms:created xsi:type="dcterms:W3CDTF">2014-01-24T19:42:24Z</dcterms:created>
  <dcterms:modified xsi:type="dcterms:W3CDTF">2020-03-24T11:28:14Z</dcterms:modified>
</cp:coreProperties>
</file>